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entury Schoolbook" panose="02040604050505020304"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1EEBEF-08E0-4156-B7BD-6DED860C6CCA}">
  <a:tblStyle styleId="{C51EEBEF-08E0-4156-B7BD-6DED860C6CC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0"/>
  </p:normalViewPr>
  <p:slideViewPr>
    <p:cSldViewPr snapToGrid="0">
      <p:cViewPr varScale="1">
        <p:scale>
          <a:sx n="141" d="100"/>
          <a:sy n="141" d="100"/>
        </p:scale>
        <p:origin x="80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6d38b95f7a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6d38b95f7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6d38b95f7a_8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Plot $600</a:t>
            </a:r>
            <a:endParaRPr/>
          </a:p>
          <a:p>
            <a:pPr marL="0" lvl="0" indent="0" algn="l" rtl="0">
              <a:spcBef>
                <a:spcPts val="0"/>
              </a:spcBef>
              <a:spcAft>
                <a:spcPts val="0"/>
              </a:spcAft>
              <a:buNone/>
            </a:pPr>
            <a:r>
              <a:rPr lang="en"/>
              <a:t>Answer: What is </a:t>
            </a:r>
            <a:r>
              <a:rPr lang="en" sz="1200">
                <a:solidFill>
                  <a:schemeClr val="dk1"/>
                </a:solidFill>
                <a:highlight>
                  <a:srgbClr val="FFFFFF"/>
                </a:highlight>
              </a:rPr>
              <a:t>the green light?</a:t>
            </a:r>
            <a:endParaRPr/>
          </a:p>
        </p:txBody>
      </p:sp>
      <p:sp>
        <p:nvSpPr>
          <p:cNvPr id="182" name="Google Shape;182;g16d38b95f7a_8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6d38b95f7a_8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Plot $800</a:t>
            </a:r>
            <a:endParaRPr/>
          </a:p>
          <a:p>
            <a:pPr marL="0" lvl="0" indent="0" algn="l" rtl="0">
              <a:spcBef>
                <a:spcPts val="0"/>
              </a:spcBef>
              <a:spcAft>
                <a:spcPts val="0"/>
              </a:spcAft>
              <a:buNone/>
            </a:pPr>
            <a:r>
              <a:rPr lang="en"/>
              <a:t>Answer: What is </a:t>
            </a:r>
            <a:r>
              <a:rPr lang="en" sz="1200">
                <a:solidFill>
                  <a:schemeClr val="dk1"/>
                </a:solidFill>
                <a:highlight>
                  <a:srgbClr val="FFFFFF"/>
                </a:highlight>
              </a:rPr>
              <a:t>the Valley of Ashes?</a:t>
            </a:r>
            <a:endParaRPr/>
          </a:p>
        </p:txBody>
      </p:sp>
      <p:sp>
        <p:nvSpPr>
          <p:cNvPr id="188" name="Google Shape;188;g16d38b95f7a_8_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6d38b95f7a_8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Plot $1000</a:t>
            </a:r>
            <a:endParaRPr/>
          </a:p>
          <a:p>
            <a:pPr marL="0" lvl="0" indent="0" algn="l" rtl="0">
              <a:spcBef>
                <a:spcPts val="0"/>
              </a:spcBef>
              <a:spcAft>
                <a:spcPts val="0"/>
              </a:spcAft>
              <a:buNone/>
            </a:pPr>
            <a:r>
              <a:rPr lang="en"/>
              <a:t>Answer: What is </a:t>
            </a:r>
            <a:r>
              <a:rPr lang="en" sz="1200">
                <a:solidFill>
                  <a:schemeClr val="dk1"/>
                </a:solidFill>
                <a:highlight>
                  <a:srgbClr val="FFFFFF"/>
                </a:highlight>
              </a:rPr>
              <a:t>West Egg?</a:t>
            </a:r>
            <a:endParaRPr/>
          </a:p>
        </p:txBody>
      </p:sp>
      <p:sp>
        <p:nvSpPr>
          <p:cNvPr id="194" name="Google Shape;194;g16d38b95f7a_8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6d38b95f7a_8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Plot $200</a:t>
            </a:r>
            <a:endParaRPr/>
          </a:p>
          <a:p>
            <a:pPr marL="0" lvl="0" indent="0" algn="l" rtl="0">
              <a:spcBef>
                <a:spcPts val="0"/>
              </a:spcBef>
              <a:spcAft>
                <a:spcPts val="0"/>
              </a:spcAft>
              <a:buNone/>
            </a:pPr>
            <a:r>
              <a:rPr lang="en"/>
              <a:t>Answer: Who is Daisy Buchanan?</a:t>
            </a:r>
            <a:endParaRPr/>
          </a:p>
        </p:txBody>
      </p:sp>
      <p:sp>
        <p:nvSpPr>
          <p:cNvPr id="200" name="Google Shape;200;g16d38b95f7a_8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6d38b95f7a_8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Plot $400</a:t>
            </a:r>
            <a:endParaRPr/>
          </a:p>
          <a:p>
            <a:pPr marL="0" lvl="0" indent="0" algn="l" rtl="0">
              <a:spcBef>
                <a:spcPts val="0"/>
              </a:spcBef>
              <a:spcAft>
                <a:spcPts val="0"/>
              </a:spcAft>
              <a:buNone/>
            </a:pPr>
            <a:r>
              <a:rPr lang="en"/>
              <a:t>Answer: Who is Jay Gatsby?</a:t>
            </a:r>
            <a:endParaRPr/>
          </a:p>
        </p:txBody>
      </p:sp>
      <p:sp>
        <p:nvSpPr>
          <p:cNvPr id="207" name="Google Shape;207;g16d38b95f7a_8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6d38b95f7a_8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Plot $600</a:t>
            </a:r>
            <a:endParaRPr/>
          </a:p>
          <a:p>
            <a:pPr marL="0" lvl="0" indent="0" algn="l" rtl="0">
              <a:spcBef>
                <a:spcPts val="0"/>
              </a:spcBef>
              <a:spcAft>
                <a:spcPts val="0"/>
              </a:spcAft>
              <a:buNone/>
            </a:pPr>
            <a:r>
              <a:rPr lang="en"/>
              <a:t>Answer: Who is Nick Carraway?</a:t>
            </a:r>
            <a:endParaRPr/>
          </a:p>
        </p:txBody>
      </p:sp>
      <p:sp>
        <p:nvSpPr>
          <p:cNvPr id="214" name="Google Shape;214;g16d38b95f7a_8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6d38b95f7a_8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Plot $800</a:t>
            </a:r>
            <a:endParaRPr/>
          </a:p>
          <a:p>
            <a:pPr marL="0" lvl="0" indent="0" algn="l" rtl="0">
              <a:spcBef>
                <a:spcPts val="0"/>
              </a:spcBef>
              <a:spcAft>
                <a:spcPts val="0"/>
              </a:spcAft>
              <a:buNone/>
            </a:pPr>
            <a:r>
              <a:rPr lang="en"/>
              <a:t>Answer: Who is Myrtle Wilson?</a:t>
            </a:r>
            <a:endParaRPr/>
          </a:p>
        </p:txBody>
      </p:sp>
      <p:sp>
        <p:nvSpPr>
          <p:cNvPr id="221" name="Google Shape;221;g16d38b95f7a_8_3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6d38b95f7a_8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Plot $1000</a:t>
            </a:r>
            <a:endParaRPr/>
          </a:p>
          <a:p>
            <a:pPr marL="0" lvl="0" indent="0" algn="l" rtl="0">
              <a:spcBef>
                <a:spcPts val="0"/>
              </a:spcBef>
              <a:spcAft>
                <a:spcPts val="0"/>
              </a:spcAft>
              <a:buNone/>
            </a:pPr>
            <a:r>
              <a:rPr lang="en"/>
              <a:t>Answer: Who is Jordan Baker?</a:t>
            </a:r>
            <a:endParaRPr/>
          </a:p>
        </p:txBody>
      </p:sp>
      <p:sp>
        <p:nvSpPr>
          <p:cNvPr id="228" name="Google Shape;228;g16d38b95f7a_8_4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6d38b95f7a_8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Metaphors and Similes $200</a:t>
            </a:r>
            <a:endParaRPr/>
          </a:p>
          <a:p>
            <a:pPr marL="0" lvl="0" indent="0" algn="l" rtl="0">
              <a:spcBef>
                <a:spcPts val="0"/>
              </a:spcBef>
              <a:spcAft>
                <a:spcPts val="0"/>
              </a:spcAft>
              <a:buNone/>
            </a:pPr>
            <a:r>
              <a:rPr lang="en"/>
              <a:t>Answer: What is a metaphor?</a:t>
            </a:r>
            <a:endParaRPr/>
          </a:p>
        </p:txBody>
      </p:sp>
      <p:sp>
        <p:nvSpPr>
          <p:cNvPr id="235" name="Google Shape;235;g16d38b95f7a_8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6ee09e26f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Metaphors and Similes $400</a:t>
            </a:r>
            <a:endParaRPr/>
          </a:p>
          <a:p>
            <a:pPr marL="0" lvl="0" indent="0" algn="l" rtl="0">
              <a:spcBef>
                <a:spcPts val="0"/>
              </a:spcBef>
              <a:spcAft>
                <a:spcPts val="0"/>
              </a:spcAft>
              <a:buNone/>
            </a:pPr>
            <a:r>
              <a:rPr lang="en"/>
              <a:t>Answer: What are incredulity and skimming hastily through a dozen magazines?</a:t>
            </a:r>
            <a:endParaRPr/>
          </a:p>
        </p:txBody>
      </p:sp>
      <p:sp>
        <p:nvSpPr>
          <p:cNvPr id="241" name="Google Shape;241;g16ee09e26f7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6d38b95f7a_4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16d38b95f7a_4_7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6ee09e26f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Metaphors and Similes $600</a:t>
            </a:r>
            <a:endParaRPr/>
          </a:p>
          <a:p>
            <a:pPr marL="0" lvl="0" indent="0" algn="l" rtl="0">
              <a:spcBef>
                <a:spcPts val="0"/>
              </a:spcBef>
              <a:spcAft>
                <a:spcPts val="0"/>
              </a:spcAft>
              <a:buNone/>
            </a:pPr>
            <a:r>
              <a:rPr lang="en"/>
              <a:t>Answer: </a:t>
            </a:r>
            <a:r>
              <a:rPr lang="en">
                <a:solidFill>
                  <a:schemeClr val="dk1"/>
                </a:solidFill>
              </a:rPr>
              <a:t>What is the middle west?</a:t>
            </a:r>
            <a:endParaRPr/>
          </a:p>
        </p:txBody>
      </p:sp>
      <p:sp>
        <p:nvSpPr>
          <p:cNvPr id="247" name="Google Shape;247;g16ee09e26f7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6ee09e26f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Metaphors and Similes $800</a:t>
            </a:r>
            <a:endParaRPr/>
          </a:p>
          <a:p>
            <a:pPr marL="0" lvl="0" indent="0" algn="l" rtl="0">
              <a:spcBef>
                <a:spcPts val="0"/>
              </a:spcBef>
              <a:spcAft>
                <a:spcPts val="0"/>
              </a:spcAft>
              <a:buNone/>
            </a:pPr>
            <a:r>
              <a:rPr lang="en"/>
              <a:t>Answer: What is a white cake?</a:t>
            </a:r>
            <a:endParaRPr/>
          </a:p>
        </p:txBody>
      </p:sp>
      <p:sp>
        <p:nvSpPr>
          <p:cNvPr id="253" name="Google Shape;253;g16ee09e26f7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6ee09e26f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Metaphors and Similes $1000</a:t>
            </a:r>
            <a:endParaRPr/>
          </a:p>
          <a:p>
            <a:pPr marL="0" lvl="0" indent="0" algn="l" rtl="0">
              <a:spcBef>
                <a:spcPts val="0"/>
              </a:spcBef>
              <a:spcAft>
                <a:spcPts val="0"/>
              </a:spcAft>
              <a:buNone/>
            </a:pPr>
            <a:r>
              <a:rPr lang="en">
                <a:solidFill>
                  <a:schemeClr val="dk1"/>
                </a:solidFill>
              </a:rPr>
              <a:t>Answer: What is a checker?</a:t>
            </a:r>
            <a:r>
              <a:rPr lang="en"/>
              <a:t> </a:t>
            </a:r>
            <a:endParaRPr/>
          </a:p>
        </p:txBody>
      </p:sp>
      <p:sp>
        <p:nvSpPr>
          <p:cNvPr id="259" name="Google Shape;259;g16ee09e26f7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6ee09e26f7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Category $200</a:t>
            </a:r>
            <a:endParaRPr/>
          </a:p>
          <a:p>
            <a:pPr marL="0" lvl="0" indent="0" algn="l" rtl="0">
              <a:spcBef>
                <a:spcPts val="0"/>
              </a:spcBef>
              <a:spcAft>
                <a:spcPts val="0"/>
              </a:spcAft>
              <a:buNone/>
            </a:pPr>
            <a:r>
              <a:rPr lang="en"/>
              <a:t>Answer: What is the roaring 20s?</a:t>
            </a:r>
            <a:endParaRPr/>
          </a:p>
        </p:txBody>
      </p:sp>
      <p:sp>
        <p:nvSpPr>
          <p:cNvPr id="265" name="Google Shape;265;g16ee09e26f7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6ee09e26f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Category $400</a:t>
            </a:r>
            <a:endParaRPr/>
          </a:p>
          <a:p>
            <a:pPr marL="0" lvl="0" indent="0" algn="l" rtl="0">
              <a:spcBef>
                <a:spcPts val="0"/>
              </a:spcBef>
              <a:spcAft>
                <a:spcPts val="0"/>
              </a:spcAft>
              <a:buNone/>
            </a:pPr>
            <a:r>
              <a:rPr lang="en"/>
              <a:t>Answer: What is America?</a:t>
            </a:r>
            <a:endParaRPr/>
          </a:p>
        </p:txBody>
      </p:sp>
      <p:sp>
        <p:nvSpPr>
          <p:cNvPr id="272" name="Google Shape;272;g16ee09e26f7_0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6ee09e26f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Category $600</a:t>
            </a:r>
            <a:endParaRPr/>
          </a:p>
          <a:p>
            <a:pPr marL="0" lvl="0" indent="0" algn="l" rtl="0">
              <a:spcBef>
                <a:spcPts val="0"/>
              </a:spcBef>
              <a:spcAft>
                <a:spcPts val="0"/>
              </a:spcAft>
              <a:buNone/>
            </a:pPr>
            <a:r>
              <a:rPr lang="en"/>
              <a:t>Answer: Who is Nick Buchanan?</a:t>
            </a:r>
            <a:endParaRPr/>
          </a:p>
        </p:txBody>
      </p:sp>
      <p:sp>
        <p:nvSpPr>
          <p:cNvPr id="279" name="Google Shape;279;g16ee09e26f7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6ee09e26f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Category $800</a:t>
            </a:r>
            <a:endParaRPr/>
          </a:p>
          <a:p>
            <a:pPr marL="0" lvl="0" indent="0" algn="l" rtl="0">
              <a:spcBef>
                <a:spcPts val="0"/>
              </a:spcBef>
              <a:spcAft>
                <a:spcPts val="0"/>
              </a:spcAft>
              <a:buNone/>
            </a:pPr>
            <a:r>
              <a:rPr lang="en"/>
              <a:t>Answer: Who is Gatsby’s father?</a:t>
            </a:r>
            <a:endParaRPr/>
          </a:p>
        </p:txBody>
      </p:sp>
      <p:sp>
        <p:nvSpPr>
          <p:cNvPr id="285" name="Google Shape;285;g16ee09e26f7_0_5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6ee09e26f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Category $1000</a:t>
            </a:r>
            <a:endParaRPr/>
          </a:p>
          <a:p>
            <a:pPr marL="0" lvl="0" indent="0" algn="l" rtl="0">
              <a:spcBef>
                <a:spcPts val="0"/>
              </a:spcBef>
              <a:spcAft>
                <a:spcPts val="0"/>
              </a:spcAft>
              <a:buClr>
                <a:schemeClr val="dk1"/>
              </a:buClr>
              <a:buSzPts val="1100"/>
              <a:buFont typeface="Arial"/>
              <a:buNone/>
            </a:pPr>
            <a:r>
              <a:rPr lang="en">
                <a:solidFill>
                  <a:schemeClr val="dk1"/>
                </a:solidFill>
              </a:rPr>
              <a:t>Answer: Who are the upper classes?</a:t>
            </a:r>
            <a:endParaRPr>
              <a:solidFill>
                <a:schemeClr val="dk1"/>
              </a:solidFill>
            </a:endParaRPr>
          </a:p>
          <a:p>
            <a:pPr marL="0" lvl="0" indent="0" algn="l" rtl="0">
              <a:spcBef>
                <a:spcPts val="0"/>
              </a:spcBef>
              <a:spcAft>
                <a:spcPts val="0"/>
              </a:spcAft>
              <a:buNone/>
            </a:pPr>
            <a:endParaRPr/>
          </a:p>
        </p:txBody>
      </p:sp>
      <p:sp>
        <p:nvSpPr>
          <p:cNvPr id="291" name="Google Shape;291;g16ee09e26f7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6d38b95f7a_4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Character Development $200</a:t>
            </a:r>
            <a:endParaRPr/>
          </a:p>
          <a:p>
            <a:pPr marL="0" lvl="0" indent="0" algn="l" rtl="0">
              <a:spcBef>
                <a:spcPts val="0"/>
              </a:spcBef>
              <a:spcAft>
                <a:spcPts val="0"/>
              </a:spcAft>
              <a:buNone/>
            </a:pPr>
            <a:r>
              <a:rPr lang="en"/>
              <a:t>Answer: Who is Jay Gatsby?</a:t>
            </a:r>
            <a:endParaRPr/>
          </a:p>
        </p:txBody>
      </p:sp>
      <p:sp>
        <p:nvSpPr>
          <p:cNvPr id="140" name="Google Shape;140;g16d38b95f7a_4_8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6d38b95f7a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Character Development $400</a:t>
            </a:r>
            <a:endParaRPr/>
          </a:p>
          <a:p>
            <a:pPr marL="0" lvl="0" indent="0" algn="l" rtl="0">
              <a:spcBef>
                <a:spcPts val="0"/>
              </a:spcBef>
              <a:spcAft>
                <a:spcPts val="0"/>
              </a:spcAft>
              <a:buNone/>
            </a:pPr>
            <a:r>
              <a:rPr lang="en"/>
              <a:t>Answer: Who is Daisy?</a:t>
            </a:r>
            <a:endParaRPr/>
          </a:p>
        </p:txBody>
      </p:sp>
      <p:sp>
        <p:nvSpPr>
          <p:cNvPr id="146" name="Google Shape;146;g16d38b95f7a_1_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6d38b95f7a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Character Development $600</a:t>
            </a:r>
            <a:endParaRPr/>
          </a:p>
          <a:p>
            <a:pPr marL="0" lvl="0" indent="0" algn="l" rtl="0">
              <a:spcBef>
                <a:spcPts val="0"/>
              </a:spcBef>
              <a:spcAft>
                <a:spcPts val="0"/>
              </a:spcAft>
              <a:buNone/>
            </a:pPr>
            <a:r>
              <a:rPr lang="en"/>
              <a:t>Answer: Who is Nick Carraway?</a:t>
            </a:r>
            <a:endParaRPr/>
          </a:p>
        </p:txBody>
      </p:sp>
      <p:sp>
        <p:nvSpPr>
          <p:cNvPr id="152" name="Google Shape;152;g16d38b95f7a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6d38b95f7a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Character Development $800</a:t>
            </a:r>
            <a:endParaRPr/>
          </a:p>
          <a:p>
            <a:pPr marL="0" lvl="0" indent="0" algn="l" rtl="0">
              <a:spcBef>
                <a:spcPts val="0"/>
              </a:spcBef>
              <a:spcAft>
                <a:spcPts val="0"/>
              </a:spcAft>
              <a:buNone/>
            </a:pPr>
            <a:r>
              <a:rPr lang="en"/>
              <a:t>Answer: Who is Tom Buchanan?</a:t>
            </a:r>
            <a:endParaRPr/>
          </a:p>
        </p:txBody>
      </p:sp>
      <p:sp>
        <p:nvSpPr>
          <p:cNvPr id="158" name="Google Shape;158;g16d38b95f7a_2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6d38b95f7a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Character development $1000</a:t>
            </a:r>
            <a:endParaRPr/>
          </a:p>
          <a:p>
            <a:pPr marL="0" lvl="0" indent="0" algn="l" rtl="0">
              <a:spcBef>
                <a:spcPts val="0"/>
              </a:spcBef>
              <a:spcAft>
                <a:spcPts val="0"/>
              </a:spcAft>
              <a:buNone/>
            </a:pPr>
            <a:r>
              <a:rPr lang="en"/>
              <a:t>Answer: Who is Myrtle Wilson?</a:t>
            </a:r>
            <a:endParaRPr/>
          </a:p>
        </p:txBody>
      </p:sp>
      <p:sp>
        <p:nvSpPr>
          <p:cNvPr id="164" name="Google Shape;164;g16d38b95f7a_2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6d38b95f7a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Plot $200</a:t>
            </a:r>
            <a:endParaRPr/>
          </a:p>
          <a:p>
            <a:pPr marL="0" lvl="0" indent="0" algn="l" rtl="0">
              <a:spcBef>
                <a:spcPts val="0"/>
              </a:spcBef>
              <a:spcAft>
                <a:spcPts val="0"/>
              </a:spcAft>
              <a:buNone/>
            </a:pPr>
            <a:r>
              <a:rPr lang="en"/>
              <a:t>Answer: What is the Gatsby Mansion?</a:t>
            </a:r>
            <a:endParaRPr/>
          </a:p>
        </p:txBody>
      </p:sp>
      <p:sp>
        <p:nvSpPr>
          <p:cNvPr id="170" name="Google Shape;170;g16d38b95f7a_8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6d38b95f7a_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Plot $400</a:t>
            </a:r>
            <a:endParaRPr/>
          </a:p>
          <a:p>
            <a:pPr marL="0" lvl="0" indent="0" algn="l" rtl="0">
              <a:spcBef>
                <a:spcPts val="0"/>
              </a:spcBef>
              <a:spcAft>
                <a:spcPts val="0"/>
              </a:spcAft>
              <a:buNone/>
            </a:pPr>
            <a:r>
              <a:rPr lang="en"/>
              <a:t>Answer: What is </a:t>
            </a:r>
            <a:r>
              <a:rPr lang="en" sz="1200">
                <a:solidFill>
                  <a:schemeClr val="dk1"/>
                </a:solidFill>
                <a:highlight>
                  <a:srgbClr val="FFFFFF"/>
                </a:highlight>
              </a:rPr>
              <a:t>T.J. Eckleberg’s All-Seeing Eyes Billboard?</a:t>
            </a:r>
            <a:endParaRPr/>
          </a:p>
        </p:txBody>
      </p:sp>
      <p:sp>
        <p:nvSpPr>
          <p:cNvPr id="176" name="Google Shape;176;g16d38b95f7a_8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59" name="Google Shape;59;p1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0" name="Google Shape;60;p1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1" name="Google Shape;61;p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6" name="Google Shape;66;p15"/>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2" name="Google Shape;72;p16"/>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3" name="Google Shape;73;p16"/>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9" name="Google Shape;79;p1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8" name="Google Shape;88;p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9" name="Google Shape;89;p1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7" name="Google Shape;97;p20"/>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2" name="Google Shape;102;p21"/>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3" name="Google Shape;103;p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4" name="Google Shape;104;p2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5" name="Google Shape;105;p21"/>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3887391" y="740569"/>
            <a:ext cx="4629150" cy="3655219"/>
          </a:xfrm>
          <a:prstGeom prst="rect">
            <a:avLst/>
          </a:prstGeom>
          <a:noFill/>
          <a:ln>
            <a:noFill/>
          </a:ln>
        </p:spPr>
      </p:sp>
      <p:sp>
        <p:nvSpPr>
          <p:cNvPr id="109" name="Google Shape;109;p22"/>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0" name="Google Shape;110;p2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1" name="Google Shape;111;p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2" name="Google Shape;112;p2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drive.google.com/file/d/15YyQ3ipRfvK-DE7vVNOTDHcu8Xjjuepm/view"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drive.google.com/file/d/1_FB0R6HL1p3DqunfVBhmibWdvGY2hh1w/view"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drive.google.com/file/d/1Dj_642dhI2VQOsiJvqtCa_GSPnC3ewg-/view" TargetMode="Externa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drive.google.com/file/d/1cXkLlYEyU8ZDDlfe4XHUvFqucgcT8wcm/view"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drive.google.com/file/d/1qy1mgncRA9pfKLIiwB9_qAyccfznwpxF/view"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5.xml"/><Relationship Id="rId18" Type="http://schemas.openxmlformats.org/officeDocument/2006/relationships/slide" Target="slide6.xml"/><Relationship Id="rId26" Type="http://schemas.openxmlformats.org/officeDocument/2006/relationships/slide" Target="slide17.xml"/><Relationship Id="rId3" Type="http://schemas.openxmlformats.org/officeDocument/2006/relationships/slide" Target="slide3.xml"/><Relationship Id="rId21" Type="http://schemas.openxmlformats.org/officeDocument/2006/relationships/slide" Target="slide16.xml"/><Relationship Id="rId7" Type="http://schemas.openxmlformats.org/officeDocument/2006/relationships/slide" Target="slide23.xml"/><Relationship Id="rId12" Type="http://schemas.openxmlformats.org/officeDocument/2006/relationships/slide" Target="slide24.xml"/><Relationship Id="rId17" Type="http://schemas.openxmlformats.org/officeDocument/2006/relationships/slide" Target="slide25.xml"/><Relationship Id="rId25" Type="http://schemas.openxmlformats.org/officeDocument/2006/relationships/slide" Target="slide12.xml"/><Relationship Id="rId2" Type="http://schemas.openxmlformats.org/officeDocument/2006/relationships/notesSlide" Target="../notesSlides/notesSlide2.xml"/><Relationship Id="rId16" Type="http://schemas.openxmlformats.org/officeDocument/2006/relationships/slide" Target="slide15.xml"/><Relationship Id="rId20" Type="http://schemas.openxmlformats.org/officeDocument/2006/relationships/slide" Target="slide11.xml"/><Relationship Id="rId1" Type="http://schemas.openxmlformats.org/officeDocument/2006/relationships/slideLayout" Target="../slideLayouts/slideLayout12.xml"/><Relationship Id="rId6" Type="http://schemas.openxmlformats.org/officeDocument/2006/relationships/slide" Target="slide13.xml"/><Relationship Id="rId11" Type="http://schemas.openxmlformats.org/officeDocument/2006/relationships/slide" Target="slide14.xml"/><Relationship Id="rId24" Type="http://schemas.openxmlformats.org/officeDocument/2006/relationships/slide" Target="slide22.xml"/><Relationship Id="rId5" Type="http://schemas.openxmlformats.org/officeDocument/2006/relationships/slide" Target="slide8.xml"/><Relationship Id="rId15" Type="http://schemas.openxmlformats.org/officeDocument/2006/relationships/slide" Target="slide10.xml"/><Relationship Id="rId23" Type="http://schemas.openxmlformats.org/officeDocument/2006/relationships/slide" Target="slide7.xml"/><Relationship Id="rId10" Type="http://schemas.openxmlformats.org/officeDocument/2006/relationships/slide" Target="slide9.xml"/><Relationship Id="rId19" Type="http://schemas.openxmlformats.org/officeDocument/2006/relationships/slide" Target="slide21.xml"/><Relationship Id="rId4" Type="http://schemas.openxmlformats.org/officeDocument/2006/relationships/slide" Target="slide18.xml"/><Relationship Id="rId9" Type="http://schemas.openxmlformats.org/officeDocument/2006/relationships/slide" Target="slide19.xml"/><Relationship Id="rId14" Type="http://schemas.openxmlformats.org/officeDocument/2006/relationships/slide" Target="slide20.xml"/><Relationship Id="rId22" Type="http://schemas.openxmlformats.org/officeDocument/2006/relationships/slide" Target="slide26.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0" name="Google Shape;130;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1" name="Google Shape;131;p2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2" name="Google Shape;132;p25"/>
          <p:cNvSpPr txBox="1"/>
          <p:nvPr/>
        </p:nvSpPr>
        <p:spPr>
          <a:xfrm>
            <a:off x="2315400" y="3430825"/>
            <a:ext cx="4513200" cy="1071300"/>
          </a:xfrm>
          <a:prstGeom prst="rect">
            <a:avLst/>
          </a:prstGeom>
          <a:noFill/>
          <a:ln>
            <a:noFill/>
          </a:ln>
          <a:effectLst>
            <a:outerShdw blurRad="57150" dist="85725" dir="1980000" algn="bl" rotWithShape="0">
              <a:srgbClr val="000000"/>
            </a:outerShdw>
          </a:effectLst>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 sz="3200" b="1">
                <a:solidFill>
                  <a:schemeClr val="lt1"/>
                </a:solidFill>
                <a:latin typeface="Century Schoolbook"/>
                <a:ea typeface="Century Schoolbook"/>
                <a:cs typeface="Century Schoolbook"/>
                <a:sym typeface="Century Schoolbook"/>
              </a:rPr>
              <a:t>The Great Gatsby Pedagogical Tool</a:t>
            </a:r>
            <a:endParaRPr sz="3200" b="1">
              <a:solidFill>
                <a:schemeClr val="lt1"/>
              </a:solidFill>
              <a:latin typeface="Century Schoolbook"/>
              <a:ea typeface="Century Schoolbook"/>
              <a:cs typeface="Century Schoolbook"/>
              <a:sym typeface="Century Schoolboo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183"/>
        <p:cNvGrpSpPr/>
        <p:nvPr/>
      </p:nvGrpSpPr>
      <p:grpSpPr>
        <a:xfrm>
          <a:off x="0" y="0"/>
          <a:ext cx="0" cy="0"/>
          <a:chOff x="0" y="0"/>
          <a:chExt cx="0" cy="0"/>
        </a:xfrm>
      </p:grpSpPr>
      <p:sp>
        <p:nvSpPr>
          <p:cNvPr id="184" name="Google Shape;184;p34"/>
          <p:cNvSpPr txBox="1">
            <a:spLocks noGrp="1"/>
          </p:cNvSpPr>
          <p:nvPr>
            <p:ph type="ctrTitle"/>
          </p:nvPr>
        </p:nvSpPr>
        <p:spPr>
          <a:xfrm>
            <a:off x="151950" y="149100"/>
            <a:ext cx="8840100" cy="3724500"/>
          </a:xfrm>
          <a:prstGeom prst="rect">
            <a:avLst/>
          </a:prstGeom>
          <a:noFill/>
          <a:ln>
            <a:noFill/>
          </a:ln>
          <a:effectLst>
            <a:outerShdw blurRad="57150" dist="47625" dir="162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Although physically bound by the width of the bay, this symbolic item is described as being impossibly small and confusingly distant.</a:t>
            </a:r>
            <a:endParaRPr sz="4000" b="1">
              <a:solidFill>
                <a:schemeClr val="lt1"/>
              </a:solidFill>
              <a:latin typeface="Century Schoolbook"/>
              <a:ea typeface="Century Schoolbook"/>
              <a:cs typeface="Century Schoolbook"/>
              <a:sym typeface="Century Schoolbook"/>
            </a:endParaRPr>
          </a:p>
        </p:txBody>
      </p:sp>
      <p:sp>
        <p:nvSpPr>
          <p:cNvPr id="185" name="Google Shape;185;p34">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189"/>
        <p:cNvGrpSpPr/>
        <p:nvPr/>
      </p:nvGrpSpPr>
      <p:grpSpPr>
        <a:xfrm>
          <a:off x="0" y="0"/>
          <a:ext cx="0" cy="0"/>
          <a:chOff x="0" y="0"/>
          <a:chExt cx="0" cy="0"/>
        </a:xfrm>
      </p:grpSpPr>
      <p:sp>
        <p:nvSpPr>
          <p:cNvPr id="190" name="Google Shape;190;p35"/>
          <p:cNvSpPr txBox="1">
            <a:spLocks noGrp="1"/>
          </p:cNvSpPr>
          <p:nvPr>
            <p:ph type="ctrTitle"/>
          </p:nvPr>
        </p:nvSpPr>
        <p:spPr>
          <a:xfrm>
            <a:off x="151950" y="280375"/>
            <a:ext cx="8840100" cy="4193400"/>
          </a:xfrm>
          <a:prstGeom prst="rect">
            <a:avLst/>
          </a:prstGeom>
          <a:noFill/>
          <a:ln>
            <a:noFill/>
          </a:ln>
          <a:effectLst>
            <a:outerShdw blurRad="57150" dist="38100" dir="180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Bounded on one side by a small foul river, and when the drawbridge is up to let barges through, the passengers on waiting trains can stare at the dismal scene for as long as half an hour</a:t>
            </a:r>
            <a:endParaRPr sz="4000" b="1">
              <a:solidFill>
                <a:schemeClr val="lt1"/>
              </a:solidFill>
              <a:latin typeface="Century Schoolbook"/>
              <a:ea typeface="Century Schoolbook"/>
              <a:cs typeface="Century Schoolbook"/>
              <a:sym typeface="Century Schoolbook"/>
            </a:endParaRPr>
          </a:p>
        </p:txBody>
      </p:sp>
      <p:sp>
        <p:nvSpPr>
          <p:cNvPr id="191" name="Google Shape;191;p35">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195"/>
        <p:cNvGrpSpPr/>
        <p:nvPr/>
      </p:nvGrpSpPr>
      <p:grpSpPr>
        <a:xfrm>
          <a:off x="0" y="0"/>
          <a:ext cx="0" cy="0"/>
          <a:chOff x="0" y="0"/>
          <a:chExt cx="0" cy="0"/>
        </a:xfrm>
      </p:grpSpPr>
      <p:sp>
        <p:nvSpPr>
          <p:cNvPr id="196" name="Google Shape;196;p36"/>
          <p:cNvSpPr txBox="1">
            <a:spLocks noGrp="1"/>
          </p:cNvSpPr>
          <p:nvPr>
            <p:ph type="ctrTitle"/>
          </p:nvPr>
        </p:nvSpPr>
        <p:spPr>
          <a:xfrm>
            <a:off x="151950" y="149100"/>
            <a:ext cx="8840100" cy="3724500"/>
          </a:xfrm>
          <a:prstGeom prst="rect">
            <a:avLst/>
          </a:prstGeom>
          <a:noFill/>
          <a:ln>
            <a:noFill/>
          </a:ln>
          <a:effectLst>
            <a:outerShdw blurRad="57150" dist="47625" dir="168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The less exciting and fashionable of the two peninsulas, people who live here tend to be of lower social class and live modest lifestyles.</a:t>
            </a:r>
            <a:endParaRPr sz="4000" b="1">
              <a:solidFill>
                <a:schemeClr val="lt1"/>
              </a:solidFill>
              <a:latin typeface="Century Schoolbook"/>
              <a:ea typeface="Century Schoolbook"/>
              <a:cs typeface="Century Schoolbook"/>
              <a:sym typeface="Century Schoolbook"/>
            </a:endParaRPr>
          </a:p>
        </p:txBody>
      </p:sp>
      <p:sp>
        <p:nvSpPr>
          <p:cNvPr id="197" name="Google Shape;197;p36">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01"/>
        <p:cNvGrpSpPr/>
        <p:nvPr/>
      </p:nvGrpSpPr>
      <p:grpSpPr>
        <a:xfrm>
          <a:off x="0" y="0"/>
          <a:ext cx="0" cy="0"/>
          <a:chOff x="0" y="0"/>
          <a:chExt cx="0" cy="0"/>
        </a:xfrm>
      </p:grpSpPr>
      <p:sp>
        <p:nvSpPr>
          <p:cNvPr id="202" name="Google Shape;202;p37"/>
          <p:cNvSpPr txBox="1">
            <a:spLocks noGrp="1"/>
          </p:cNvSpPr>
          <p:nvPr>
            <p:ph type="ctrTitle"/>
          </p:nvPr>
        </p:nvSpPr>
        <p:spPr>
          <a:xfrm>
            <a:off x="151950" y="336675"/>
            <a:ext cx="8840100" cy="4128000"/>
          </a:xfrm>
          <a:prstGeom prst="rect">
            <a:avLst/>
          </a:prstGeom>
          <a:noFill/>
          <a:ln>
            <a:noFill/>
          </a:ln>
          <a:effectLst>
            <a:outerShdw blurRad="57150" dist="47625" dir="168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“She told me it was a girl, and so I turned my head away and wept. 'All right,' I said, 'I'm glad it's a girl. And I hope she'll be a fool—that's the best thing a girl can be in this world, a beautiful little fool."</a:t>
            </a:r>
            <a:endParaRPr sz="4000" b="1">
              <a:solidFill>
                <a:schemeClr val="lt1"/>
              </a:solidFill>
              <a:latin typeface="Century Schoolbook"/>
              <a:ea typeface="Century Schoolbook"/>
              <a:cs typeface="Century Schoolbook"/>
              <a:sym typeface="Century Schoolbook"/>
            </a:endParaRPr>
          </a:p>
        </p:txBody>
      </p:sp>
      <p:sp>
        <p:nvSpPr>
          <p:cNvPr id="203" name="Google Shape;203;p37">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4" name="Google Shape;204;p37" title="Gastby Slideshow  1.mp3">
            <a:hlinkClick r:id="rId4"/>
          </p:cNvPr>
          <p:cNvPicPr preferRelativeResize="0"/>
          <p:nvPr/>
        </p:nvPicPr>
        <p:blipFill>
          <a:blip r:embed="rId5">
            <a:alphaModFix/>
          </a:blip>
          <a:stretch>
            <a:fillRect/>
          </a:stretch>
        </p:blipFill>
        <p:spPr>
          <a:xfrm>
            <a:off x="152400" y="4617075"/>
            <a:ext cx="374025" cy="374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08"/>
        <p:cNvGrpSpPr/>
        <p:nvPr/>
      </p:nvGrpSpPr>
      <p:grpSpPr>
        <a:xfrm>
          <a:off x="0" y="0"/>
          <a:ext cx="0" cy="0"/>
          <a:chOff x="0" y="0"/>
          <a:chExt cx="0" cy="0"/>
        </a:xfrm>
      </p:grpSpPr>
      <p:sp>
        <p:nvSpPr>
          <p:cNvPr id="209" name="Google Shape;209;p38"/>
          <p:cNvSpPr txBox="1">
            <a:spLocks noGrp="1"/>
          </p:cNvSpPr>
          <p:nvPr>
            <p:ph type="ctrTitle"/>
          </p:nvPr>
        </p:nvSpPr>
        <p:spPr>
          <a:xfrm>
            <a:off x="151950" y="149100"/>
            <a:ext cx="8840100" cy="3724500"/>
          </a:xfrm>
          <a:prstGeom prst="rect">
            <a:avLst/>
          </a:prstGeom>
          <a:noFill/>
          <a:ln>
            <a:noFill/>
          </a:ln>
          <a:effectLst>
            <a:outerShdw blurRad="57150" dist="47625" dir="180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"I'm going to fix everything just the way it was before," he said, nodding determinedly. "She'll see."</a:t>
            </a:r>
            <a:endParaRPr sz="4000" b="1">
              <a:solidFill>
                <a:schemeClr val="lt1"/>
              </a:solidFill>
              <a:latin typeface="Century Schoolbook"/>
              <a:ea typeface="Century Schoolbook"/>
              <a:cs typeface="Century Schoolbook"/>
              <a:sym typeface="Century Schoolbook"/>
            </a:endParaRPr>
          </a:p>
        </p:txBody>
      </p:sp>
      <p:sp>
        <p:nvSpPr>
          <p:cNvPr id="210" name="Google Shape;210;p38">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1" name="Google Shape;211;p38" title="Gatsby Slideshow  2.mp3">
            <a:hlinkClick r:id="rId4"/>
          </p:cNvPr>
          <p:cNvPicPr preferRelativeResize="0"/>
          <p:nvPr/>
        </p:nvPicPr>
        <p:blipFill>
          <a:blip r:embed="rId5">
            <a:alphaModFix/>
          </a:blip>
          <a:stretch>
            <a:fillRect/>
          </a:stretch>
        </p:blipFill>
        <p:spPr>
          <a:xfrm>
            <a:off x="152400" y="4026000"/>
            <a:ext cx="457200" cy="45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15"/>
        <p:cNvGrpSpPr/>
        <p:nvPr/>
      </p:nvGrpSpPr>
      <p:grpSpPr>
        <a:xfrm>
          <a:off x="0" y="0"/>
          <a:ext cx="0" cy="0"/>
          <a:chOff x="0" y="0"/>
          <a:chExt cx="0" cy="0"/>
        </a:xfrm>
      </p:grpSpPr>
      <p:sp>
        <p:nvSpPr>
          <p:cNvPr id="216" name="Google Shape;216;p39"/>
          <p:cNvSpPr txBox="1">
            <a:spLocks noGrp="1"/>
          </p:cNvSpPr>
          <p:nvPr>
            <p:ph type="ctrTitle"/>
          </p:nvPr>
        </p:nvSpPr>
        <p:spPr>
          <a:xfrm>
            <a:off x="151950" y="149100"/>
            <a:ext cx="8840100" cy="3724500"/>
          </a:xfrm>
          <a:prstGeom prst="rect">
            <a:avLst/>
          </a:prstGeom>
          <a:noFill/>
          <a:ln>
            <a:noFill/>
          </a:ln>
          <a:effectLst>
            <a:outerShdw blurRad="57150" dist="57150" dir="162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"They're a rotten crowd," I shouted across the lawn. "You're worth the whole damn bunch put together.”</a:t>
            </a:r>
            <a:endParaRPr sz="4000" b="1">
              <a:solidFill>
                <a:schemeClr val="lt1"/>
              </a:solidFill>
              <a:latin typeface="Century Schoolbook"/>
              <a:ea typeface="Century Schoolbook"/>
              <a:cs typeface="Century Schoolbook"/>
              <a:sym typeface="Century Schoolbook"/>
            </a:endParaRPr>
          </a:p>
        </p:txBody>
      </p:sp>
      <p:sp>
        <p:nvSpPr>
          <p:cNvPr id="217" name="Google Shape;217;p39">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8" name="Google Shape;218;p39" title="Gastby Slideshow  3.mp3">
            <a:hlinkClick r:id="rId4"/>
          </p:cNvPr>
          <p:cNvPicPr preferRelativeResize="0"/>
          <p:nvPr/>
        </p:nvPicPr>
        <p:blipFill>
          <a:blip r:embed="rId5">
            <a:alphaModFix/>
          </a:blip>
          <a:stretch>
            <a:fillRect/>
          </a:stretch>
        </p:blipFill>
        <p:spPr>
          <a:xfrm>
            <a:off x="152400" y="4026000"/>
            <a:ext cx="457200" cy="457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22"/>
        <p:cNvGrpSpPr/>
        <p:nvPr/>
      </p:nvGrpSpPr>
      <p:grpSpPr>
        <a:xfrm>
          <a:off x="0" y="0"/>
          <a:ext cx="0" cy="0"/>
          <a:chOff x="0" y="0"/>
          <a:chExt cx="0" cy="0"/>
        </a:xfrm>
      </p:grpSpPr>
      <p:sp>
        <p:nvSpPr>
          <p:cNvPr id="223" name="Google Shape;223;p40"/>
          <p:cNvSpPr txBox="1">
            <a:spLocks noGrp="1"/>
          </p:cNvSpPr>
          <p:nvPr>
            <p:ph type="ctrTitle"/>
          </p:nvPr>
        </p:nvSpPr>
        <p:spPr>
          <a:xfrm>
            <a:off x="151950" y="149100"/>
            <a:ext cx="8840100" cy="3724500"/>
          </a:xfrm>
          <a:prstGeom prst="rect">
            <a:avLst/>
          </a:prstGeom>
          <a:noFill/>
          <a:ln>
            <a:noFill/>
          </a:ln>
          <a:effectLst>
            <a:outerShdw blurRad="57150" dist="47625" dir="144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"Beat me!" he heard her cry. "Throw me down and beat me, you dirty little coward!"</a:t>
            </a:r>
            <a:endParaRPr sz="4000" b="1">
              <a:solidFill>
                <a:schemeClr val="lt1"/>
              </a:solidFill>
              <a:latin typeface="Century Schoolbook"/>
              <a:ea typeface="Century Schoolbook"/>
              <a:cs typeface="Century Schoolbook"/>
              <a:sym typeface="Century Schoolbook"/>
            </a:endParaRPr>
          </a:p>
        </p:txBody>
      </p:sp>
      <p:sp>
        <p:nvSpPr>
          <p:cNvPr id="224" name="Google Shape;224;p40">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5" name="Google Shape;225;p40" title="Gastby Slideshow  4.mp3">
            <a:hlinkClick r:id="rId4"/>
          </p:cNvPr>
          <p:cNvPicPr preferRelativeResize="0"/>
          <p:nvPr/>
        </p:nvPicPr>
        <p:blipFill>
          <a:blip r:embed="rId5">
            <a:alphaModFix/>
          </a:blip>
          <a:stretch>
            <a:fillRect/>
          </a:stretch>
        </p:blipFill>
        <p:spPr>
          <a:xfrm>
            <a:off x="152400" y="4026000"/>
            <a:ext cx="457200" cy="45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29"/>
        <p:cNvGrpSpPr/>
        <p:nvPr/>
      </p:nvGrpSpPr>
      <p:grpSpPr>
        <a:xfrm>
          <a:off x="0" y="0"/>
          <a:ext cx="0" cy="0"/>
          <a:chOff x="0" y="0"/>
          <a:chExt cx="0" cy="0"/>
        </a:xfrm>
      </p:grpSpPr>
      <p:sp>
        <p:nvSpPr>
          <p:cNvPr id="230" name="Google Shape;230;p41"/>
          <p:cNvSpPr txBox="1">
            <a:spLocks noGrp="1"/>
          </p:cNvSpPr>
          <p:nvPr>
            <p:ph type="ctrTitle"/>
          </p:nvPr>
        </p:nvSpPr>
        <p:spPr>
          <a:xfrm>
            <a:off x="151950" y="149100"/>
            <a:ext cx="8840100" cy="3724500"/>
          </a:xfrm>
          <a:prstGeom prst="rect">
            <a:avLst/>
          </a:prstGeom>
          <a:noFill/>
          <a:ln>
            <a:noFill/>
          </a:ln>
          <a:effectLst>
            <a:outerShdw blurRad="57150" dist="57150" dir="138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"And I like large parties. They're so intimate. At small parties there isn't any privacy."</a:t>
            </a:r>
            <a:endParaRPr sz="4000" b="1">
              <a:solidFill>
                <a:schemeClr val="lt1"/>
              </a:solidFill>
              <a:latin typeface="Century Schoolbook"/>
              <a:ea typeface="Century Schoolbook"/>
              <a:cs typeface="Century Schoolbook"/>
              <a:sym typeface="Century Schoolbook"/>
            </a:endParaRPr>
          </a:p>
        </p:txBody>
      </p:sp>
      <p:sp>
        <p:nvSpPr>
          <p:cNvPr id="231" name="Google Shape;231;p41">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2" name="Google Shape;232;p41" title="Gastby Slideshow  5.mp3">
            <a:hlinkClick r:id="rId4"/>
          </p:cNvPr>
          <p:cNvPicPr preferRelativeResize="0"/>
          <p:nvPr/>
        </p:nvPicPr>
        <p:blipFill>
          <a:blip r:embed="rId5">
            <a:alphaModFix/>
          </a:blip>
          <a:stretch>
            <a:fillRect/>
          </a:stretch>
        </p:blipFill>
        <p:spPr>
          <a:xfrm>
            <a:off x="152400" y="4026000"/>
            <a:ext cx="457200" cy="457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36"/>
        <p:cNvGrpSpPr/>
        <p:nvPr/>
      </p:nvGrpSpPr>
      <p:grpSpPr>
        <a:xfrm>
          <a:off x="0" y="0"/>
          <a:ext cx="0" cy="0"/>
          <a:chOff x="0" y="0"/>
          <a:chExt cx="0" cy="0"/>
        </a:xfrm>
      </p:grpSpPr>
      <p:sp>
        <p:nvSpPr>
          <p:cNvPr id="237" name="Google Shape;237;p42"/>
          <p:cNvSpPr txBox="1">
            <a:spLocks noGrp="1"/>
          </p:cNvSpPr>
          <p:nvPr>
            <p:ph type="ctrTitle"/>
          </p:nvPr>
        </p:nvSpPr>
        <p:spPr>
          <a:xfrm>
            <a:off x="151950" y="1052625"/>
            <a:ext cx="8840100" cy="3724500"/>
          </a:xfrm>
          <a:prstGeom prst="rect">
            <a:avLst/>
          </a:prstGeom>
          <a:noFill/>
          <a:ln>
            <a:noFill/>
          </a:ln>
          <a:effectLst>
            <a:outerShdw blurRad="57150" dist="57150" dir="180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“She was extended full length at her end of the divan, completely motionless, and with her chin raised a little, as if she were balancing something on it which was quite likely to fall.” is an example of this. </a:t>
            </a:r>
            <a:endParaRPr sz="4000" b="1">
              <a:solidFill>
                <a:schemeClr val="lt1"/>
              </a:solidFill>
              <a:latin typeface="Century Schoolbook"/>
              <a:ea typeface="Century Schoolbook"/>
              <a:cs typeface="Century Schoolbook"/>
              <a:sym typeface="Century Schoolbook"/>
            </a:endParaRPr>
          </a:p>
        </p:txBody>
      </p:sp>
      <p:sp>
        <p:nvSpPr>
          <p:cNvPr id="238" name="Google Shape;238;p42">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42"/>
        <p:cNvGrpSpPr/>
        <p:nvPr/>
      </p:nvGrpSpPr>
      <p:grpSpPr>
        <a:xfrm>
          <a:off x="0" y="0"/>
          <a:ext cx="0" cy="0"/>
          <a:chOff x="0" y="0"/>
          <a:chExt cx="0" cy="0"/>
        </a:xfrm>
      </p:grpSpPr>
      <p:sp>
        <p:nvSpPr>
          <p:cNvPr id="243" name="Google Shape;243;p43"/>
          <p:cNvSpPr txBox="1">
            <a:spLocks noGrp="1"/>
          </p:cNvSpPr>
          <p:nvPr>
            <p:ph type="ctrTitle"/>
          </p:nvPr>
        </p:nvSpPr>
        <p:spPr>
          <a:xfrm>
            <a:off x="151950" y="149100"/>
            <a:ext cx="8840100" cy="3724500"/>
          </a:xfrm>
          <a:prstGeom prst="rect">
            <a:avLst/>
          </a:prstGeom>
          <a:noFill/>
          <a:ln>
            <a:noFill/>
          </a:ln>
          <a:effectLst>
            <a:outerShdw blurRad="57150" dist="57150" dir="180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This simile compares the two, “My incredulity was submerged in fascination now; it was like skimming hastily through a dozen magazines.”</a:t>
            </a:r>
            <a:endParaRPr sz="4000" b="1">
              <a:solidFill>
                <a:schemeClr val="lt1"/>
              </a:solidFill>
              <a:latin typeface="Century Schoolbook"/>
              <a:ea typeface="Century Schoolbook"/>
              <a:cs typeface="Century Schoolbook"/>
              <a:sym typeface="Century Schoolbook"/>
            </a:endParaRPr>
          </a:p>
        </p:txBody>
      </p:sp>
      <p:sp>
        <p:nvSpPr>
          <p:cNvPr id="244" name="Google Shape;244;p43">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136"/>
        <p:cNvGrpSpPr/>
        <p:nvPr/>
      </p:nvGrpSpPr>
      <p:grpSpPr>
        <a:xfrm>
          <a:off x="0" y="0"/>
          <a:ext cx="0" cy="0"/>
          <a:chOff x="0" y="0"/>
          <a:chExt cx="0" cy="0"/>
        </a:xfrm>
      </p:grpSpPr>
      <p:graphicFrame>
        <p:nvGraphicFramePr>
          <p:cNvPr id="137" name="Google Shape;137;p26"/>
          <p:cNvGraphicFramePr/>
          <p:nvPr/>
        </p:nvGraphicFramePr>
        <p:xfrm>
          <a:off x="183000" y="160250"/>
          <a:ext cx="3000000" cy="3000000"/>
        </p:xfrm>
        <a:graphic>
          <a:graphicData uri="http://schemas.openxmlformats.org/drawingml/2006/table">
            <a:tbl>
              <a:tblPr>
                <a:noFill/>
                <a:tableStyleId>{C51EEBEF-08E0-4156-B7BD-6DED860C6CCA}</a:tableStyleId>
              </a:tblPr>
              <a:tblGrid>
                <a:gridCol w="1746150">
                  <a:extLst>
                    <a:ext uri="{9D8B030D-6E8A-4147-A177-3AD203B41FA5}">
                      <a16:colId xmlns:a16="http://schemas.microsoft.com/office/drawing/2014/main" val="20000"/>
                    </a:ext>
                  </a:extLst>
                </a:gridCol>
                <a:gridCol w="1746150">
                  <a:extLst>
                    <a:ext uri="{9D8B030D-6E8A-4147-A177-3AD203B41FA5}">
                      <a16:colId xmlns:a16="http://schemas.microsoft.com/office/drawing/2014/main" val="20001"/>
                    </a:ext>
                  </a:extLst>
                </a:gridCol>
                <a:gridCol w="1746150">
                  <a:extLst>
                    <a:ext uri="{9D8B030D-6E8A-4147-A177-3AD203B41FA5}">
                      <a16:colId xmlns:a16="http://schemas.microsoft.com/office/drawing/2014/main" val="20002"/>
                    </a:ext>
                  </a:extLst>
                </a:gridCol>
                <a:gridCol w="1746150">
                  <a:extLst>
                    <a:ext uri="{9D8B030D-6E8A-4147-A177-3AD203B41FA5}">
                      <a16:colId xmlns:a16="http://schemas.microsoft.com/office/drawing/2014/main" val="20003"/>
                    </a:ext>
                  </a:extLst>
                </a:gridCol>
                <a:gridCol w="1746150">
                  <a:extLst>
                    <a:ext uri="{9D8B030D-6E8A-4147-A177-3AD203B41FA5}">
                      <a16:colId xmlns:a16="http://schemas.microsoft.com/office/drawing/2014/main" val="20004"/>
                    </a:ext>
                  </a:extLst>
                </a:gridCol>
              </a:tblGrid>
              <a:tr h="606475">
                <a:tc>
                  <a:txBody>
                    <a:bodyPr/>
                    <a:lstStyle/>
                    <a:p>
                      <a:pPr marL="0" lvl="0" indent="0" algn="ctr" rtl="0">
                        <a:lnSpc>
                          <a:spcPct val="115000"/>
                        </a:lnSpc>
                        <a:spcBef>
                          <a:spcPts val="0"/>
                        </a:spcBef>
                        <a:spcAft>
                          <a:spcPts val="0"/>
                        </a:spcAft>
                        <a:buNone/>
                      </a:pPr>
                      <a:r>
                        <a:rPr lang="en" sz="1800" b="1">
                          <a:solidFill>
                            <a:srgbClr val="FFFFFF"/>
                          </a:solidFill>
                        </a:rPr>
                        <a:t>Character Development</a:t>
                      </a:r>
                      <a:endParaRPr sz="1800" b="1">
                        <a:solidFill>
                          <a:srgbClr val="FFFFF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b="1">
                          <a:solidFill>
                            <a:srgbClr val="FFFFFF"/>
                          </a:solidFill>
                        </a:rPr>
                        <a:t>Metaphors and Similes</a:t>
                      </a:r>
                      <a:endParaRPr sz="1800" b="1">
                        <a:solidFill>
                          <a:srgbClr val="FFFFF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b="1">
                          <a:solidFill>
                            <a:srgbClr val="FFFFFF"/>
                          </a:solidFill>
                        </a:rPr>
                        <a:t>Plot</a:t>
                      </a:r>
                      <a:endParaRPr sz="1800" b="1">
                        <a:solidFill>
                          <a:srgbClr val="FFFFF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800" b="1">
                          <a:solidFill>
                            <a:srgbClr val="FFFFFF"/>
                          </a:solidFill>
                        </a:rPr>
                        <a:t>Quotes</a:t>
                      </a:r>
                      <a:endParaRPr sz="1800" b="1">
                        <a:solidFill>
                          <a:srgbClr val="FFFFF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600" b="1">
                          <a:solidFill>
                            <a:srgbClr val="FFFFFF"/>
                          </a:solidFill>
                        </a:rPr>
                        <a:t>Themes, Motifs, and Symbols</a:t>
                      </a:r>
                      <a:endParaRPr sz="1600" b="1">
                        <a:solidFill>
                          <a:srgbClr val="FFFFF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45575">
                <a:tc>
                  <a:txBody>
                    <a:bodyPr/>
                    <a:lstStyle/>
                    <a:p>
                      <a:pPr marL="0" lvl="0" indent="0" algn="ctr" rtl="0">
                        <a:lnSpc>
                          <a:spcPct val="115000"/>
                        </a:lnSpc>
                        <a:spcBef>
                          <a:spcPts val="0"/>
                        </a:spcBef>
                        <a:spcAft>
                          <a:spcPts val="0"/>
                        </a:spcAft>
                        <a:buNone/>
                      </a:pPr>
                      <a:r>
                        <a:rPr lang="en" sz="4000" b="1" u="sng">
                          <a:solidFill>
                            <a:srgbClr val="EFA45F"/>
                          </a:solidFill>
                          <a:hlinkClick r:id="rId3" action="ppaction://hlinksldjump">
                            <a:extLst>
                              <a:ext uri="{A12FA001-AC4F-418D-AE19-62706E023703}">
                                <ahyp:hlinkClr xmlns:ahyp="http://schemas.microsoft.com/office/drawing/2018/hyperlinkcolor" val="tx"/>
                              </a:ext>
                            </a:extLst>
                          </a:hlinkClick>
                        </a:rPr>
                        <a:t>$200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4" action="ppaction://hlinksldjump">
                            <a:extLst>
                              <a:ext uri="{A12FA001-AC4F-418D-AE19-62706E023703}">
                                <ahyp:hlinkClr xmlns:ahyp="http://schemas.microsoft.com/office/drawing/2018/hyperlinkcolor" val="tx"/>
                              </a:ext>
                            </a:extLst>
                          </a:hlinkClick>
                        </a:rPr>
                        <a:t>$200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5" action="ppaction://hlinksldjump">
                            <a:extLst>
                              <a:ext uri="{A12FA001-AC4F-418D-AE19-62706E023703}">
                                <ahyp:hlinkClr xmlns:ahyp="http://schemas.microsoft.com/office/drawing/2018/hyperlinkcolor" val="tx"/>
                              </a:ext>
                            </a:extLst>
                          </a:hlinkClick>
                        </a:rPr>
                        <a:t>$200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6" action="ppaction://hlinksldjump">
                            <a:extLst>
                              <a:ext uri="{A12FA001-AC4F-418D-AE19-62706E023703}">
                                <ahyp:hlinkClr xmlns:ahyp="http://schemas.microsoft.com/office/drawing/2018/hyperlinkcolor" val="tx"/>
                              </a:ext>
                            </a:extLst>
                          </a:hlinkClick>
                        </a:rPr>
                        <a:t>$200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7" action="ppaction://hlinksldjump">
                            <a:extLst>
                              <a:ext uri="{A12FA001-AC4F-418D-AE19-62706E023703}">
                                <ahyp:hlinkClr xmlns:ahyp="http://schemas.microsoft.com/office/drawing/2018/hyperlinkcolor" val="tx"/>
                              </a:ext>
                            </a:extLst>
                          </a:hlinkClick>
                        </a:rPr>
                        <a:t>$200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45575">
                <a:tc>
                  <a:txBody>
                    <a:bodyPr/>
                    <a:lstStyle/>
                    <a:p>
                      <a:pPr marL="0" lvl="0" indent="0" algn="ctr" rtl="0">
                        <a:lnSpc>
                          <a:spcPct val="115000"/>
                        </a:lnSpc>
                        <a:spcBef>
                          <a:spcPts val="0"/>
                        </a:spcBef>
                        <a:spcAft>
                          <a:spcPts val="0"/>
                        </a:spcAft>
                        <a:buNone/>
                      </a:pPr>
                      <a:r>
                        <a:rPr lang="en" sz="4000" b="1" u="sng">
                          <a:solidFill>
                            <a:srgbClr val="EFA45F"/>
                          </a:solidFill>
                          <a:hlinkClick r:id="rId8" action="ppaction://hlinksldjump">
                            <a:extLst>
                              <a:ext uri="{A12FA001-AC4F-418D-AE19-62706E023703}">
                                <ahyp:hlinkClr xmlns:ahyp="http://schemas.microsoft.com/office/drawing/2018/hyperlinkcolor" val="tx"/>
                              </a:ext>
                            </a:extLst>
                          </a:hlinkClick>
                        </a:rPr>
                        <a:t>$400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9" action="ppaction://hlinksldjump">
                            <a:extLst>
                              <a:ext uri="{A12FA001-AC4F-418D-AE19-62706E023703}">
                                <ahyp:hlinkClr xmlns:ahyp="http://schemas.microsoft.com/office/drawing/2018/hyperlinkcolor" val="tx"/>
                              </a:ext>
                            </a:extLst>
                          </a:hlinkClick>
                        </a:rPr>
                        <a:t>$400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10" action="ppaction://hlinksldjump">
                            <a:extLst>
                              <a:ext uri="{A12FA001-AC4F-418D-AE19-62706E023703}">
                                <ahyp:hlinkClr xmlns:ahyp="http://schemas.microsoft.com/office/drawing/2018/hyperlinkcolor" val="tx"/>
                              </a:ext>
                            </a:extLst>
                          </a:hlinkClick>
                        </a:rPr>
                        <a:t>$400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11" action="ppaction://hlinksldjump">
                            <a:extLst>
                              <a:ext uri="{A12FA001-AC4F-418D-AE19-62706E023703}">
                                <ahyp:hlinkClr xmlns:ahyp="http://schemas.microsoft.com/office/drawing/2018/hyperlinkcolor" val="tx"/>
                              </a:ext>
                            </a:extLst>
                          </a:hlinkClick>
                        </a:rPr>
                        <a:t>$400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12" action="ppaction://hlinksldjump">
                            <a:extLst>
                              <a:ext uri="{A12FA001-AC4F-418D-AE19-62706E023703}">
                                <ahyp:hlinkClr xmlns:ahyp="http://schemas.microsoft.com/office/drawing/2018/hyperlinkcolor" val="tx"/>
                              </a:ext>
                            </a:extLst>
                          </a:hlinkClick>
                        </a:rPr>
                        <a:t>$400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45575">
                <a:tc>
                  <a:txBody>
                    <a:bodyPr/>
                    <a:lstStyle/>
                    <a:p>
                      <a:pPr marL="0" lvl="0" indent="0" algn="ctr" rtl="0">
                        <a:lnSpc>
                          <a:spcPct val="115000"/>
                        </a:lnSpc>
                        <a:spcBef>
                          <a:spcPts val="0"/>
                        </a:spcBef>
                        <a:spcAft>
                          <a:spcPts val="0"/>
                        </a:spcAft>
                        <a:buNone/>
                      </a:pPr>
                      <a:r>
                        <a:rPr lang="en" sz="4000" b="1" u="sng">
                          <a:solidFill>
                            <a:srgbClr val="EFA45F"/>
                          </a:solidFill>
                          <a:hlinkClick r:id="rId13" action="ppaction://hlinksldjump">
                            <a:extLst>
                              <a:ext uri="{A12FA001-AC4F-418D-AE19-62706E023703}">
                                <ahyp:hlinkClr xmlns:ahyp="http://schemas.microsoft.com/office/drawing/2018/hyperlinkcolor" val="tx"/>
                              </a:ext>
                            </a:extLst>
                          </a:hlinkClick>
                        </a:rPr>
                        <a:t>$600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14" action="ppaction://hlinksldjump">
                            <a:extLst>
                              <a:ext uri="{A12FA001-AC4F-418D-AE19-62706E023703}">
                                <ahyp:hlinkClr xmlns:ahyp="http://schemas.microsoft.com/office/drawing/2018/hyperlinkcolor" val="tx"/>
                              </a:ext>
                            </a:extLst>
                          </a:hlinkClick>
                        </a:rPr>
                        <a:t>$600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15" action="ppaction://hlinksldjump">
                            <a:extLst>
                              <a:ext uri="{A12FA001-AC4F-418D-AE19-62706E023703}">
                                <ahyp:hlinkClr xmlns:ahyp="http://schemas.microsoft.com/office/drawing/2018/hyperlinkcolor" val="tx"/>
                              </a:ext>
                            </a:extLst>
                          </a:hlinkClick>
                        </a:rPr>
                        <a:t>$600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16" action="ppaction://hlinksldjump">
                            <a:extLst>
                              <a:ext uri="{A12FA001-AC4F-418D-AE19-62706E023703}">
                                <ahyp:hlinkClr xmlns:ahyp="http://schemas.microsoft.com/office/drawing/2018/hyperlinkcolor" val="tx"/>
                              </a:ext>
                            </a:extLst>
                          </a:hlinkClick>
                        </a:rPr>
                        <a:t>$600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17" action="ppaction://hlinksldjump">
                            <a:extLst>
                              <a:ext uri="{A12FA001-AC4F-418D-AE19-62706E023703}">
                                <ahyp:hlinkClr xmlns:ahyp="http://schemas.microsoft.com/office/drawing/2018/hyperlinkcolor" val="tx"/>
                              </a:ext>
                            </a:extLst>
                          </a:hlinkClick>
                        </a:rPr>
                        <a:t>$600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45575">
                <a:tc>
                  <a:txBody>
                    <a:bodyPr/>
                    <a:lstStyle/>
                    <a:p>
                      <a:pPr marL="0" lvl="0" indent="0" algn="ctr" rtl="0">
                        <a:lnSpc>
                          <a:spcPct val="115000"/>
                        </a:lnSpc>
                        <a:spcBef>
                          <a:spcPts val="0"/>
                        </a:spcBef>
                        <a:spcAft>
                          <a:spcPts val="0"/>
                        </a:spcAft>
                        <a:buNone/>
                      </a:pPr>
                      <a:r>
                        <a:rPr lang="en" sz="4000" b="1" u="sng">
                          <a:solidFill>
                            <a:srgbClr val="EFA45F"/>
                          </a:solidFill>
                          <a:hlinkClick r:id="rId18" action="ppaction://hlinksldjump">
                            <a:extLst>
                              <a:ext uri="{A12FA001-AC4F-418D-AE19-62706E023703}">
                                <ahyp:hlinkClr xmlns:ahyp="http://schemas.microsoft.com/office/drawing/2018/hyperlinkcolor" val="tx"/>
                              </a:ext>
                            </a:extLst>
                          </a:hlinkClick>
                        </a:rPr>
                        <a:t>$800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19" action="ppaction://hlinksldjump">
                            <a:extLst>
                              <a:ext uri="{A12FA001-AC4F-418D-AE19-62706E023703}">
                                <ahyp:hlinkClr xmlns:ahyp="http://schemas.microsoft.com/office/drawing/2018/hyperlinkcolor" val="tx"/>
                              </a:ext>
                            </a:extLst>
                          </a:hlinkClick>
                        </a:rPr>
                        <a:t>$800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20" action="ppaction://hlinksldjump">
                            <a:extLst>
                              <a:ext uri="{A12FA001-AC4F-418D-AE19-62706E023703}">
                                <ahyp:hlinkClr xmlns:ahyp="http://schemas.microsoft.com/office/drawing/2018/hyperlinkcolor" val="tx"/>
                              </a:ext>
                            </a:extLst>
                          </a:hlinkClick>
                        </a:rPr>
                        <a:t>$800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21" action="ppaction://hlinksldjump">
                            <a:extLst>
                              <a:ext uri="{A12FA001-AC4F-418D-AE19-62706E023703}">
                                <ahyp:hlinkClr xmlns:ahyp="http://schemas.microsoft.com/office/drawing/2018/hyperlinkcolor" val="tx"/>
                              </a:ext>
                            </a:extLst>
                          </a:hlinkClick>
                        </a:rPr>
                        <a:t>$800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22" action="ppaction://hlinksldjump">
                            <a:extLst>
                              <a:ext uri="{A12FA001-AC4F-418D-AE19-62706E023703}">
                                <ahyp:hlinkClr xmlns:ahyp="http://schemas.microsoft.com/office/drawing/2018/hyperlinkcolor" val="tx"/>
                              </a:ext>
                            </a:extLst>
                          </a:hlinkClick>
                        </a:rPr>
                        <a:t>$800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793700">
                <a:tc>
                  <a:txBody>
                    <a:bodyPr/>
                    <a:lstStyle/>
                    <a:p>
                      <a:pPr marL="0" lvl="0" indent="0" algn="ctr" rtl="0">
                        <a:lnSpc>
                          <a:spcPct val="115000"/>
                        </a:lnSpc>
                        <a:spcBef>
                          <a:spcPts val="0"/>
                        </a:spcBef>
                        <a:spcAft>
                          <a:spcPts val="0"/>
                        </a:spcAft>
                        <a:buNone/>
                      </a:pPr>
                      <a:r>
                        <a:rPr lang="en" sz="4000" b="1" u="sng">
                          <a:solidFill>
                            <a:srgbClr val="EFA45F"/>
                          </a:solidFill>
                          <a:hlinkClick r:id="rId23" action="ppaction://hlinksldjump">
                            <a:extLst>
                              <a:ext uri="{A12FA001-AC4F-418D-AE19-62706E023703}">
                                <ahyp:hlinkClr xmlns:ahyp="http://schemas.microsoft.com/office/drawing/2018/hyperlinkcolor" val="tx"/>
                              </a:ext>
                            </a:extLst>
                          </a:hlinkClick>
                        </a:rPr>
                        <a:t>$1000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24" action="ppaction://hlinksldjump">
                            <a:extLst>
                              <a:ext uri="{A12FA001-AC4F-418D-AE19-62706E023703}">
                                <ahyp:hlinkClr xmlns:ahyp="http://schemas.microsoft.com/office/drawing/2018/hyperlinkcolor" val="tx"/>
                              </a:ext>
                            </a:extLst>
                          </a:hlinkClick>
                        </a:rPr>
                        <a:t>$1000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25" action="ppaction://hlinksldjump">
                            <a:extLst>
                              <a:ext uri="{A12FA001-AC4F-418D-AE19-62706E023703}">
                                <ahyp:hlinkClr xmlns:ahyp="http://schemas.microsoft.com/office/drawing/2018/hyperlinkcolor" val="tx"/>
                              </a:ext>
                            </a:extLst>
                          </a:hlinkClick>
                        </a:rPr>
                        <a:t>$1000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26" action="ppaction://hlinksldjump">
                            <a:extLst>
                              <a:ext uri="{A12FA001-AC4F-418D-AE19-62706E023703}">
                                <ahyp:hlinkClr xmlns:ahyp="http://schemas.microsoft.com/office/drawing/2018/hyperlinkcolor" val="tx"/>
                              </a:ext>
                            </a:extLst>
                          </a:hlinkClick>
                        </a:rPr>
                        <a:t>$1000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4000" b="1" u="sng">
                          <a:solidFill>
                            <a:srgbClr val="EFA45F"/>
                          </a:solidFill>
                          <a:hlinkClick r:id="rId27" action="ppaction://hlinksldjump">
                            <a:extLst>
                              <a:ext uri="{A12FA001-AC4F-418D-AE19-62706E023703}">
                                <ahyp:hlinkClr xmlns:ahyp="http://schemas.microsoft.com/office/drawing/2018/hyperlinkcolor" val="tx"/>
                              </a:ext>
                            </a:extLst>
                          </a:hlinkClick>
                        </a:rPr>
                        <a:t>$1000</a:t>
                      </a:r>
                      <a:endParaRPr sz="4000" b="1">
                        <a:solidFill>
                          <a:srgbClr val="EFA45F"/>
                        </a:solidFill>
                      </a:endParaRPr>
                    </a:p>
                  </a:txBody>
                  <a:tcPr marL="91450" marR="91450" marT="45725" marB="45725">
                    <a:lnL w="76150" cap="flat" cmpd="sng">
                      <a:solidFill>
                        <a:srgbClr val="000000"/>
                      </a:solidFill>
                      <a:prstDash val="solid"/>
                      <a:round/>
                      <a:headEnd type="none" w="sm" len="sm"/>
                      <a:tailEnd type="none" w="sm" len="sm"/>
                    </a:lnL>
                    <a:lnR w="76150" cap="flat" cmpd="sng">
                      <a:solidFill>
                        <a:srgbClr val="000000"/>
                      </a:solidFill>
                      <a:prstDash val="solid"/>
                      <a:round/>
                      <a:headEnd type="none" w="sm" len="sm"/>
                      <a:tailEnd type="none" w="sm" len="sm"/>
                    </a:lnR>
                    <a:lnT w="76150" cap="flat" cmpd="sng">
                      <a:solidFill>
                        <a:srgbClr val="000000"/>
                      </a:solidFill>
                      <a:prstDash val="solid"/>
                      <a:round/>
                      <a:headEnd type="none" w="sm" len="sm"/>
                      <a:tailEnd type="none" w="sm" len="sm"/>
                    </a:lnT>
                    <a:lnB w="761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48"/>
        <p:cNvGrpSpPr/>
        <p:nvPr/>
      </p:nvGrpSpPr>
      <p:grpSpPr>
        <a:xfrm>
          <a:off x="0" y="0"/>
          <a:ext cx="0" cy="0"/>
          <a:chOff x="0" y="0"/>
          <a:chExt cx="0" cy="0"/>
        </a:xfrm>
      </p:grpSpPr>
      <p:sp>
        <p:nvSpPr>
          <p:cNvPr id="249" name="Google Shape;249;p44"/>
          <p:cNvSpPr txBox="1">
            <a:spLocks noGrp="1"/>
          </p:cNvSpPr>
          <p:nvPr>
            <p:ph type="ctrTitle"/>
          </p:nvPr>
        </p:nvSpPr>
        <p:spPr>
          <a:xfrm>
            <a:off x="151950" y="149100"/>
            <a:ext cx="8840100" cy="3724500"/>
          </a:xfrm>
          <a:prstGeom prst="rect">
            <a:avLst/>
          </a:prstGeom>
          <a:noFill/>
          <a:ln>
            <a:noFill/>
          </a:ln>
          <a:effectLst>
            <a:outerShdw blurRad="57150" dist="57150" dir="180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“Instead of being the warm center of the world, the _________ ______ now seemed like the ragged edge of the universe.”</a:t>
            </a:r>
            <a:endParaRPr sz="4000" b="1">
              <a:solidFill>
                <a:schemeClr val="lt1"/>
              </a:solidFill>
              <a:latin typeface="Century Schoolbook"/>
              <a:ea typeface="Century Schoolbook"/>
              <a:cs typeface="Century Schoolbook"/>
              <a:sym typeface="Century Schoolbook"/>
            </a:endParaRPr>
          </a:p>
          <a:p>
            <a:pPr marL="0" lvl="0" indent="0" algn="ctr" rtl="0">
              <a:lnSpc>
                <a:spcPct val="90000"/>
              </a:lnSpc>
              <a:spcBef>
                <a:spcPts val="0"/>
              </a:spcBef>
              <a:spcAft>
                <a:spcPts val="0"/>
              </a:spcAft>
              <a:buClr>
                <a:schemeClr val="dk1"/>
              </a:buClr>
              <a:buSzPts val="1100"/>
              <a:buFont typeface="Arial"/>
              <a:buNone/>
            </a:pPr>
            <a:endParaRPr sz="4000" b="1">
              <a:solidFill>
                <a:schemeClr val="lt1"/>
              </a:solidFill>
              <a:latin typeface="Century Schoolbook"/>
              <a:ea typeface="Century Schoolbook"/>
              <a:cs typeface="Century Schoolbook"/>
              <a:sym typeface="Century Schoolbook"/>
            </a:endParaRPr>
          </a:p>
        </p:txBody>
      </p:sp>
      <p:sp>
        <p:nvSpPr>
          <p:cNvPr id="250" name="Google Shape;250;p44">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54"/>
        <p:cNvGrpSpPr/>
        <p:nvPr/>
      </p:nvGrpSpPr>
      <p:grpSpPr>
        <a:xfrm>
          <a:off x="0" y="0"/>
          <a:ext cx="0" cy="0"/>
          <a:chOff x="0" y="0"/>
          <a:chExt cx="0" cy="0"/>
        </a:xfrm>
      </p:grpSpPr>
      <p:sp>
        <p:nvSpPr>
          <p:cNvPr id="255" name="Google Shape;255;p45"/>
          <p:cNvSpPr txBox="1">
            <a:spLocks noGrp="1"/>
          </p:cNvSpPr>
          <p:nvPr>
            <p:ph type="ctrTitle"/>
          </p:nvPr>
        </p:nvSpPr>
        <p:spPr>
          <a:xfrm>
            <a:off x="151950" y="149100"/>
            <a:ext cx="8840100" cy="3724500"/>
          </a:xfrm>
          <a:prstGeom prst="rect">
            <a:avLst/>
          </a:prstGeom>
          <a:noFill/>
          <a:ln>
            <a:noFill/>
          </a:ln>
          <a:effectLst>
            <a:outerShdw blurRad="57150" dist="57150" dir="180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“At 158th Street the cab stopped at one slice in a long _____ ____ of apartment houses.”</a:t>
            </a:r>
            <a:endParaRPr sz="4000" b="1">
              <a:solidFill>
                <a:schemeClr val="lt1"/>
              </a:solidFill>
              <a:latin typeface="Century Schoolbook"/>
              <a:ea typeface="Century Schoolbook"/>
              <a:cs typeface="Century Schoolbook"/>
              <a:sym typeface="Century Schoolbook"/>
            </a:endParaRPr>
          </a:p>
          <a:p>
            <a:pPr marL="0" lvl="0" indent="0" algn="ctr" rtl="0">
              <a:lnSpc>
                <a:spcPct val="90000"/>
              </a:lnSpc>
              <a:spcBef>
                <a:spcPts val="0"/>
              </a:spcBef>
              <a:spcAft>
                <a:spcPts val="0"/>
              </a:spcAft>
              <a:buClr>
                <a:schemeClr val="dk1"/>
              </a:buClr>
              <a:buSzPts val="1100"/>
              <a:buFont typeface="Arial"/>
              <a:buNone/>
            </a:pPr>
            <a:endParaRPr sz="4000" b="1">
              <a:solidFill>
                <a:schemeClr val="lt1"/>
              </a:solidFill>
              <a:latin typeface="Century Schoolbook"/>
              <a:ea typeface="Century Schoolbook"/>
              <a:cs typeface="Century Schoolbook"/>
              <a:sym typeface="Century Schoolbook"/>
            </a:endParaRPr>
          </a:p>
          <a:p>
            <a:pPr marL="0" lvl="0" indent="0" algn="ctr" rtl="0">
              <a:lnSpc>
                <a:spcPct val="90000"/>
              </a:lnSpc>
              <a:spcBef>
                <a:spcPts val="0"/>
              </a:spcBef>
              <a:spcAft>
                <a:spcPts val="0"/>
              </a:spcAft>
              <a:buClr>
                <a:schemeClr val="dk1"/>
              </a:buClr>
              <a:buSzPts val="1100"/>
              <a:buFont typeface="Arial"/>
              <a:buNone/>
            </a:pPr>
            <a:endParaRPr sz="4000" b="1">
              <a:solidFill>
                <a:schemeClr val="lt1"/>
              </a:solidFill>
              <a:latin typeface="Century Schoolbook"/>
              <a:ea typeface="Century Schoolbook"/>
              <a:cs typeface="Century Schoolbook"/>
              <a:sym typeface="Century Schoolbook"/>
            </a:endParaRPr>
          </a:p>
        </p:txBody>
      </p:sp>
      <p:sp>
        <p:nvSpPr>
          <p:cNvPr id="256" name="Google Shape;256;p45">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60"/>
        <p:cNvGrpSpPr/>
        <p:nvPr/>
      </p:nvGrpSpPr>
      <p:grpSpPr>
        <a:xfrm>
          <a:off x="0" y="0"/>
          <a:ext cx="0" cy="0"/>
          <a:chOff x="0" y="0"/>
          <a:chExt cx="0" cy="0"/>
        </a:xfrm>
      </p:grpSpPr>
      <p:sp>
        <p:nvSpPr>
          <p:cNvPr id="261" name="Google Shape;261;p46"/>
          <p:cNvSpPr txBox="1">
            <a:spLocks noGrp="1"/>
          </p:cNvSpPr>
          <p:nvPr>
            <p:ph type="ctrTitle"/>
          </p:nvPr>
        </p:nvSpPr>
        <p:spPr>
          <a:xfrm>
            <a:off x="151950" y="149100"/>
            <a:ext cx="8840100" cy="4380000"/>
          </a:xfrm>
          <a:prstGeom prst="rect">
            <a:avLst/>
          </a:prstGeom>
          <a:noFill/>
          <a:ln>
            <a:noFill/>
          </a:ln>
          <a:effectLst>
            <a:outerShdw blurRad="57150" dist="57150" dir="1800000" algn="bl" rotWithShape="0">
              <a:srgbClr val="000000"/>
            </a:outerShdw>
          </a:effectLst>
        </p:spPr>
        <p:txBody>
          <a:bodyPr spcFirstLastPara="1" wrap="square" lIns="68575" tIns="34275" rIns="68575" bIns="34275" anchor="b" anchorCtr="0">
            <a:noAutofit/>
          </a:bodyPr>
          <a:lstStyle/>
          <a:p>
            <a:pPr marL="0" lvl="0" indent="0" algn="ctr" rtl="0">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 . . wedging his tense arm imperatively under mine, Tom Buchanan compelled me from the room as though he were moving __________ to another square.”</a:t>
            </a:r>
            <a:endParaRPr sz="4000" b="1">
              <a:solidFill>
                <a:schemeClr val="lt1"/>
              </a:solidFill>
              <a:latin typeface="Century Schoolbook"/>
              <a:ea typeface="Century Schoolbook"/>
              <a:cs typeface="Century Schoolbook"/>
              <a:sym typeface="Century Schoolbook"/>
            </a:endParaRPr>
          </a:p>
          <a:p>
            <a:pPr marL="0" lvl="0" indent="0" algn="ctr" rtl="0">
              <a:lnSpc>
                <a:spcPct val="90000"/>
              </a:lnSpc>
              <a:spcBef>
                <a:spcPts val="0"/>
              </a:spcBef>
              <a:spcAft>
                <a:spcPts val="0"/>
              </a:spcAft>
              <a:buClr>
                <a:schemeClr val="dk1"/>
              </a:buClr>
              <a:buSzPts val="1100"/>
              <a:buFont typeface="Arial"/>
              <a:buNone/>
            </a:pPr>
            <a:endParaRPr sz="4000" b="1">
              <a:solidFill>
                <a:schemeClr val="lt1"/>
              </a:solidFill>
              <a:latin typeface="Century Schoolbook"/>
              <a:ea typeface="Century Schoolbook"/>
              <a:cs typeface="Century Schoolbook"/>
              <a:sym typeface="Century Schoolbook"/>
            </a:endParaRPr>
          </a:p>
        </p:txBody>
      </p:sp>
      <p:sp>
        <p:nvSpPr>
          <p:cNvPr id="262" name="Google Shape;262;p46">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66"/>
        <p:cNvGrpSpPr/>
        <p:nvPr/>
      </p:nvGrpSpPr>
      <p:grpSpPr>
        <a:xfrm>
          <a:off x="0" y="0"/>
          <a:ext cx="0" cy="0"/>
          <a:chOff x="0" y="0"/>
          <a:chExt cx="0" cy="0"/>
        </a:xfrm>
      </p:grpSpPr>
      <p:sp>
        <p:nvSpPr>
          <p:cNvPr id="267" name="Google Shape;267;p47"/>
          <p:cNvSpPr txBox="1">
            <a:spLocks noGrp="1"/>
          </p:cNvSpPr>
          <p:nvPr>
            <p:ph type="ctrTitle"/>
          </p:nvPr>
        </p:nvSpPr>
        <p:spPr>
          <a:xfrm>
            <a:off x="151950" y="1205000"/>
            <a:ext cx="8840100" cy="3724500"/>
          </a:xfrm>
          <a:prstGeom prst="rect">
            <a:avLst/>
          </a:prstGeom>
          <a:noFill/>
          <a:ln>
            <a:noFill/>
          </a:ln>
          <a:effectLst>
            <a:outerShdw blurRad="57150" dist="57150" dir="180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The era described in The Great Gatsby, characterized by the end of prohibition and rapid economic growth. </a:t>
            </a:r>
            <a:endParaRPr sz="4000" b="1">
              <a:solidFill>
                <a:schemeClr val="lt1"/>
              </a:solidFill>
              <a:latin typeface="Century Schoolbook"/>
              <a:ea typeface="Century Schoolbook"/>
              <a:cs typeface="Century Schoolbook"/>
              <a:sym typeface="Century Schoolbook"/>
            </a:endParaRPr>
          </a:p>
        </p:txBody>
      </p:sp>
      <p:sp>
        <p:nvSpPr>
          <p:cNvPr id="268" name="Google Shape;268;p47">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p47" descr="How Flappers of the Roaring Twenties Redefined Womanhood - HISTORY"/>
          <p:cNvPicPr preferRelativeResize="0"/>
          <p:nvPr/>
        </p:nvPicPr>
        <p:blipFill>
          <a:blip r:embed="rId4">
            <a:alphaModFix/>
          </a:blip>
          <a:stretch>
            <a:fillRect/>
          </a:stretch>
        </p:blipFill>
        <p:spPr>
          <a:xfrm>
            <a:off x="2960937" y="159900"/>
            <a:ext cx="3222124" cy="24166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73"/>
        <p:cNvGrpSpPr/>
        <p:nvPr/>
      </p:nvGrpSpPr>
      <p:grpSpPr>
        <a:xfrm>
          <a:off x="0" y="0"/>
          <a:ext cx="0" cy="0"/>
          <a:chOff x="0" y="0"/>
          <a:chExt cx="0" cy="0"/>
        </a:xfrm>
      </p:grpSpPr>
      <p:sp>
        <p:nvSpPr>
          <p:cNvPr id="274" name="Google Shape;274;p48"/>
          <p:cNvSpPr txBox="1">
            <a:spLocks noGrp="1"/>
          </p:cNvSpPr>
          <p:nvPr>
            <p:ph type="ctrTitle"/>
          </p:nvPr>
        </p:nvSpPr>
        <p:spPr>
          <a:xfrm>
            <a:off x="151950" y="475650"/>
            <a:ext cx="8840100" cy="3724500"/>
          </a:xfrm>
          <a:prstGeom prst="rect">
            <a:avLst/>
          </a:prstGeom>
          <a:noFill/>
          <a:ln>
            <a:noFill/>
          </a:ln>
          <a:effectLst>
            <a:outerShdw blurRad="57150" dist="57150" dir="180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Nick Buchanan compares the green light to this. </a:t>
            </a:r>
            <a:endParaRPr sz="4000" b="1">
              <a:solidFill>
                <a:schemeClr val="lt1"/>
              </a:solidFill>
              <a:latin typeface="Century Schoolbook"/>
              <a:ea typeface="Century Schoolbook"/>
              <a:cs typeface="Century Schoolbook"/>
              <a:sym typeface="Century Schoolbook"/>
            </a:endParaRPr>
          </a:p>
        </p:txBody>
      </p:sp>
      <p:sp>
        <p:nvSpPr>
          <p:cNvPr id="275" name="Google Shape;275;p48">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6" name="Google Shape;276;p48" descr="Literary Disco Talks The Great Gatsby ‹ Literary Hub"/>
          <p:cNvPicPr preferRelativeResize="0"/>
          <p:nvPr/>
        </p:nvPicPr>
        <p:blipFill>
          <a:blip r:embed="rId4">
            <a:alphaModFix/>
          </a:blip>
          <a:stretch>
            <a:fillRect/>
          </a:stretch>
        </p:blipFill>
        <p:spPr>
          <a:xfrm>
            <a:off x="2428875" y="159900"/>
            <a:ext cx="4286250" cy="267890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80"/>
        <p:cNvGrpSpPr/>
        <p:nvPr/>
      </p:nvGrpSpPr>
      <p:grpSpPr>
        <a:xfrm>
          <a:off x="0" y="0"/>
          <a:ext cx="0" cy="0"/>
          <a:chOff x="0" y="0"/>
          <a:chExt cx="0" cy="0"/>
        </a:xfrm>
      </p:grpSpPr>
      <p:sp>
        <p:nvSpPr>
          <p:cNvPr id="281" name="Google Shape;281;p49"/>
          <p:cNvSpPr txBox="1">
            <a:spLocks noGrp="1"/>
          </p:cNvSpPr>
          <p:nvPr>
            <p:ph type="ctrTitle"/>
          </p:nvPr>
        </p:nvSpPr>
        <p:spPr>
          <a:xfrm>
            <a:off x="151950" y="-318975"/>
            <a:ext cx="8840100" cy="3724500"/>
          </a:xfrm>
          <a:prstGeom prst="rect">
            <a:avLst/>
          </a:prstGeom>
          <a:noFill/>
          <a:ln>
            <a:noFill/>
          </a:ln>
          <a:effectLst>
            <a:outerShdw blurRad="57150" dist="57150" dir="180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This character is said to come from “old money”. </a:t>
            </a:r>
            <a:endParaRPr sz="4000" b="1">
              <a:solidFill>
                <a:schemeClr val="lt1"/>
              </a:solidFill>
              <a:latin typeface="Century Schoolbook"/>
              <a:ea typeface="Century Schoolbook"/>
              <a:cs typeface="Century Schoolbook"/>
              <a:sym typeface="Century Schoolbook"/>
            </a:endParaRPr>
          </a:p>
        </p:txBody>
      </p:sp>
      <p:sp>
        <p:nvSpPr>
          <p:cNvPr id="282" name="Google Shape;282;p49">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86"/>
        <p:cNvGrpSpPr/>
        <p:nvPr/>
      </p:nvGrpSpPr>
      <p:grpSpPr>
        <a:xfrm>
          <a:off x="0" y="0"/>
          <a:ext cx="0" cy="0"/>
          <a:chOff x="0" y="0"/>
          <a:chExt cx="0" cy="0"/>
        </a:xfrm>
      </p:grpSpPr>
      <p:sp>
        <p:nvSpPr>
          <p:cNvPr id="287" name="Google Shape;287;p50"/>
          <p:cNvSpPr txBox="1">
            <a:spLocks noGrp="1"/>
          </p:cNvSpPr>
          <p:nvPr>
            <p:ph type="ctrTitle"/>
          </p:nvPr>
        </p:nvSpPr>
        <p:spPr>
          <a:xfrm>
            <a:off x="151950" y="-351650"/>
            <a:ext cx="8840100" cy="3724500"/>
          </a:xfrm>
          <a:prstGeom prst="rect">
            <a:avLst/>
          </a:prstGeom>
          <a:noFill/>
          <a:ln>
            <a:noFill/>
          </a:ln>
          <a:effectLst>
            <a:outerShdw blurRad="57150" dist="57150" dir="180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Nick meets this man before Gatsby’s funeral. </a:t>
            </a:r>
            <a:endParaRPr sz="4000" b="1">
              <a:solidFill>
                <a:schemeClr val="lt1"/>
              </a:solidFill>
              <a:latin typeface="Century Schoolbook"/>
              <a:ea typeface="Century Schoolbook"/>
              <a:cs typeface="Century Schoolbook"/>
              <a:sym typeface="Century Schoolbook"/>
            </a:endParaRPr>
          </a:p>
        </p:txBody>
      </p:sp>
      <p:sp>
        <p:nvSpPr>
          <p:cNvPr id="288" name="Google Shape;288;p50">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292"/>
        <p:cNvGrpSpPr/>
        <p:nvPr/>
      </p:nvGrpSpPr>
      <p:grpSpPr>
        <a:xfrm>
          <a:off x="0" y="0"/>
          <a:ext cx="0" cy="0"/>
          <a:chOff x="0" y="0"/>
          <a:chExt cx="0" cy="0"/>
        </a:xfrm>
      </p:grpSpPr>
      <p:sp>
        <p:nvSpPr>
          <p:cNvPr id="293" name="Google Shape;293;p51"/>
          <p:cNvSpPr txBox="1">
            <a:spLocks noGrp="1"/>
          </p:cNvSpPr>
          <p:nvPr>
            <p:ph type="ctrTitle"/>
          </p:nvPr>
        </p:nvSpPr>
        <p:spPr>
          <a:xfrm>
            <a:off x="151950" y="1836400"/>
            <a:ext cx="8840100" cy="3724500"/>
          </a:xfrm>
          <a:prstGeom prst="rect">
            <a:avLst/>
          </a:prstGeom>
          <a:noFill/>
          <a:ln>
            <a:noFill/>
          </a:ln>
          <a:effectLst>
            <a:outerShdw blurRad="57150" dist="57150" dir="1800000" algn="bl" rotWithShape="0">
              <a:srgbClr val="000000"/>
            </a:outerShdw>
          </a:effectLst>
        </p:spPr>
        <p:txBody>
          <a:bodyPr spcFirstLastPara="1" wrap="square" lIns="68575" tIns="34275" rIns="68575" bIns="34275" anchor="b" anchorCtr="0">
            <a:noAutofit/>
          </a:bodyPr>
          <a:lstStyle/>
          <a:p>
            <a:pPr marL="0" lvl="0" indent="0" algn="ctr" rtl="0">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Nick Buchanan describes this group as “hollow”, as represented by Jordan, Tom, and Daisy. </a:t>
            </a:r>
            <a:endParaRPr sz="4000" b="1">
              <a:solidFill>
                <a:schemeClr val="lt1"/>
              </a:solidFill>
              <a:latin typeface="Century Schoolbook"/>
              <a:ea typeface="Century Schoolbook"/>
              <a:cs typeface="Century Schoolbook"/>
              <a:sym typeface="Century Schoolbook"/>
            </a:endParaRPr>
          </a:p>
          <a:p>
            <a:pPr marL="0" lvl="0" indent="0" algn="ctr" rtl="0">
              <a:lnSpc>
                <a:spcPct val="90000"/>
              </a:lnSpc>
              <a:spcBef>
                <a:spcPts val="0"/>
              </a:spcBef>
              <a:spcAft>
                <a:spcPts val="0"/>
              </a:spcAft>
              <a:buClr>
                <a:schemeClr val="dk1"/>
              </a:buClr>
              <a:buSzPts val="1100"/>
              <a:buFont typeface="Arial"/>
              <a:buNone/>
            </a:pPr>
            <a:endParaRPr sz="4000" b="1">
              <a:solidFill>
                <a:schemeClr val="lt1"/>
              </a:solidFill>
              <a:latin typeface="Century Schoolbook"/>
              <a:ea typeface="Century Schoolbook"/>
              <a:cs typeface="Century Schoolbook"/>
              <a:sym typeface="Century Schoolbook"/>
            </a:endParaRPr>
          </a:p>
        </p:txBody>
      </p:sp>
      <p:sp>
        <p:nvSpPr>
          <p:cNvPr id="294" name="Google Shape;294;p51">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5" name="Google Shape;295;p51" descr="Women and Fashion - The ROARING twenties"/>
          <p:cNvPicPr preferRelativeResize="0"/>
          <p:nvPr/>
        </p:nvPicPr>
        <p:blipFill>
          <a:blip r:embed="rId4">
            <a:alphaModFix/>
          </a:blip>
          <a:stretch>
            <a:fillRect/>
          </a:stretch>
        </p:blipFill>
        <p:spPr>
          <a:xfrm>
            <a:off x="4670075" y="446800"/>
            <a:ext cx="3048000" cy="2266950"/>
          </a:xfrm>
          <a:prstGeom prst="rect">
            <a:avLst/>
          </a:prstGeom>
          <a:noFill/>
          <a:ln>
            <a:noFill/>
          </a:ln>
        </p:spPr>
      </p:pic>
      <p:pic>
        <p:nvPicPr>
          <p:cNvPr id="296" name="Google Shape;296;p51" descr="1920s Fashion &amp; Women's Clothing Trends"/>
          <p:cNvPicPr preferRelativeResize="0"/>
          <p:nvPr/>
        </p:nvPicPr>
        <p:blipFill>
          <a:blip r:embed="rId5">
            <a:alphaModFix/>
          </a:blip>
          <a:stretch>
            <a:fillRect/>
          </a:stretch>
        </p:blipFill>
        <p:spPr>
          <a:xfrm>
            <a:off x="1833450" y="411437"/>
            <a:ext cx="1760300" cy="23376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141"/>
        <p:cNvGrpSpPr/>
        <p:nvPr/>
      </p:nvGrpSpPr>
      <p:grpSpPr>
        <a:xfrm>
          <a:off x="0" y="0"/>
          <a:ext cx="0" cy="0"/>
          <a:chOff x="0" y="0"/>
          <a:chExt cx="0" cy="0"/>
        </a:xfrm>
      </p:grpSpPr>
      <p:sp>
        <p:nvSpPr>
          <p:cNvPr id="142" name="Google Shape;142;p27"/>
          <p:cNvSpPr txBox="1">
            <a:spLocks noGrp="1"/>
          </p:cNvSpPr>
          <p:nvPr>
            <p:ph type="ctrTitle"/>
          </p:nvPr>
        </p:nvSpPr>
        <p:spPr>
          <a:xfrm>
            <a:off x="544050" y="647700"/>
            <a:ext cx="8178000" cy="4070100"/>
          </a:xfrm>
          <a:prstGeom prst="rect">
            <a:avLst/>
          </a:prstGeom>
          <a:noFill/>
          <a:ln>
            <a:noFill/>
          </a:ln>
          <a:effectLst>
            <a:outerShdw blurRad="57150" dist="47625" dir="1680000" algn="bl" rotWithShape="0">
              <a:srgbClr val="000000">
                <a:alpha val="96000"/>
              </a:srgbClr>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4100"/>
              <a:buFont typeface="Century Schoolbook"/>
              <a:buNone/>
            </a:pPr>
            <a:r>
              <a:rPr lang="en" sz="3200" b="1">
                <a:solidFill>
                  <a:schemeClr val="lt1"/>
                </a:solidFill>
                <a:latin typeface="Century Schoolbook"/>
                <a:ea typeface="Century Schoolbook"/>
                <a:cs typeface="Century Schoolbook"/>
                <a:sym typeface="Century Schoolbook"/>
              </a:rPr>
              <a:t>Like Nick, this character comes from the Midwest (North Dakota, although his father later comes from Minnesota). Early in the book, he is established as a dreamer who is charming, gracious, and a bit mysterious. As the story unfolds, however, the reader learns more and more what precipitates the mystery</a:t>
            </a:r>
            <a:endParaRPr sz="3200" b="1">
              <a:solidFill>
                <a:srgbClr val="F5F7FC"/>
              </a:solidFill>
              <a:latin typeface="Century Schoolbook"/>
              <a:ea typeface="Century Schoolbook"/>
              <a:cs typeface="Century Schoolbook"/>
              <a:sym typeface="Century Schoolbook"/>
            </a:endParaRPr>
          </a:p>
        </p:txBody>
      </p:sp>
      <p:sp>
        <p:nvSpPr>
          <p:cNvPr id="143" name="Google Shape;143;p27">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147"/>
        <p:cNvGrpSpPr/>
        <p:nvPr/>
      </p:nvGrpSpPr>
      <p:grpSpPr>
        <a:xfrm>
          <a:off x="0" y="0"/>
          <a:ext cx="0" cy="0"/>
          <a:chOff x="0" y="0"/>
          <a:chExt cx="0" cy="0"/>
        </a:xfrm>
      </p:grpSpPr>
      <p:sp>
        <p:nvSpPr>
          <p:cNvPr id="148" name="Google Shape;148;p28"/>
          <p:cNvSpPr txBox="1">
            <a:spLocks noGrp="1"/>
          </p:cNvSpPr>
          <p:nvPr>
            <p:ph type="ctrTitle"/>
          </p:nvPr>
        </p:nvSpPr>
        <p:spPr>
          <a:xfrm>
            <a:off x="151950" y="899950"/>
            <a:ext cx="8840100" cy="4346700"/>
          </a:xfrm>
          <a:prstGeom prst="rect">
            <a:avLst/>
          </a:prstGeom>
          <a:noFill/>
          <a:ln>
            <a:noFill/>
          </a:ln>
          <a:effectLst>
            <a:outerShdw blurRad="57150" dist="57150" dir="162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4100"/>
              <a:buFont typeface="Century Schoolbook"/>
              <a:buNone/>
            </a:pPr>
            <a:r>
              <a:rPr lang="en" sz="3700" b="1">
                <a:solidFill>
                  <a:schemeClr val="lt1"/>
                </a:solidFill>
                <a:latin typeface="Century Schoolbook"/>
                <a:ea typeface="Century Schoolbook"/>
                <a:cs typeface="Century Schoolbook"/>
                <a:sym typeface="Century Schoolbook"/>
              </a:rPr>
              <a:t>This character  is merely a selfish, shallow, and in fact, hurtful, woman. Gatsby loves her (or at least the idea of her) with such vitality and determination that readers would like, in many senses, to see her be worthy of his devotion. </a:t>
            </a:r>
            <a:endParaRPr sz="3700" b="1">
              <a:solidFill>
                <a:schemeClr val="lt1"/>
              </a:solidFill>
              <a:latin typeface="Century Schoolbook"/>
              <a:ea typeface="Century Schoolbook"/>
              <a:cs typeface="Century Schoolbook"/>
              <a:sym typeface="Century Schoolbook"/>
            </a:endParaRPr>
          </a:p>
          <a:p>
            <a:pPr marL="0" lvl="0" indent="0" algn="ctr" rtl="0">
              <a:lnSpc>
                <a:spcPct val="90000"/>
              </a:lnSpc>
              <a:spcBef>
                <a:spcPts val="0"/>
              </a:spcBef>
              <a:spcAft>
                <a:spcPts val="0"/>
              </a:spcAft>
              <a:buClr>
                <a:schemeClr val="lt1"/>
              </a:buClr>
              <a:buSzPts val="4100"/>
              <a:buFont typeface="Century Schoolbook"/>
              <a:buNone/>
            </a:pPr>
            <a:endParaRPr sz="3700" b="1">
              <a:solidFill>
                <a:schemeClr val="lt1"/>
              </a:solidFill>
              <a:latin typeface="Century Schoolbook"/>
              <a:ea typeface="Century Schoolbook"/>
              <a:cs typeface="Century Schoolbook"/>
              <a:sym typeface="Century Schoolbook"/>
            </a:endParaRPr>
          </a:p>
        </p:txBody>
      </p:sp>
      <p:sp>
        <p:nvSpPr>
          <p:cNvPr id="149" name="Google Shape;149;p28">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153"/>
        <p:cNvGrpSpPr/>
        <p:nvPr/>
      </p:nvGrpSpPr>
      <p:grpSpPr>
        <a:xfrm>
          <a:off x="0" y="0"/>
          <a:ext cx="0" cy="0"/>
          <a:chOff x="0" y="0"/>
          <a:chExt cx="0" cy="0"/>
        </a:xfrm>
      </p:grpSpPr>
      <p:sp>
        <p:nvSpPr>
          <p:cNvPr id="154" name="Google Shape;154;p29"/>
          <p:cNvSpPr txBox="1">
            <a:spLocks noGrp="1"/>
          </p:cNvSpPr>
          <p:nvPr>
            <p:ph type="ctrTitle"/>
          </p:nvPr>
        </p:nvSpPr>
        <p:spPr>
          <a:xfrm>
            <a:off x="151950" y="0"/>
            <a:ext cx="8840100" cy="4845300"/>
          </a:xfrm>
          <a:prstGeom prst="rect">
            <a:avLst/>
          </a:prstGeom>
          <a:noFill/>
          <a:ln>
            <a:noFill/>
          </a:ln>
          <a:effectLst>
            <a:outerShdw blurRad="57150" dist="57150" dir="138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4100"/>
              <a:buFont typeface="Century Schoolbook"/>
              <a:buNone/>
            </a:pPr>
            <a:r>
              <a:rPr lang="en" sz="3500" b="1">
                <a:solidFill>
                  <a:schemeClr val="lt1"/>
                </a:solidFill>
                <a:latin typeface="Century Schoolbook"/>
                <a:ea typeface="Century Schoolbook"/>
                <a:cs typeface="Century Schoolbook"/>
                <a:sym typeface="Century Schoolbook"/>
              </a:rPr>
              <a:t>On one level, this character is the author’s Everyman, yet in many ways he is much more. He comes from a fairly nondescript background. He hails from the upper Midwest (Minnesota or Wisconsin) and has supposedly been raised on stereotypical Midwestern values.</a:t>
            </a:r>
            <a:endParaRPr sz="3500" b="1">
              <a:solidFill>
                <a:schemeClr val="lt1"/>
              </a:solidFill>
              <a:latin typeface="Century Schoolbook"/>
              <a:ea typeface="Century Schoolbook"/>
              <a:cs typeface="Century Schoolbook"/>
              <a:sym typeface="Century Schoolbook"/>
            </a:endParaRPr>
          </a:p>
        </p:txBody>
      </p:sp>
      <p:sp>
        <p:nvSpPr>
          <p:cNvPr id="155" name="Google Shape;155;p29">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159"/>
        <p:cNvGrpSpPr/>
        <p:nvPr/>
      </p:nvGrpSpPr>
      <p:grpSpPr>
        <a:xfrm>
          <a:off x="0" y="0"/>
          <a:ext cx="0" cy="0"/>
          <a:chOff x="0" y="0"/>
          <a:chExt cx="0" cy="0"/>
        </a:xfrm>
      </p:grpSpPr>
      <p:sp>
        <p:nvSpPr>
          <p:cNvPr id="160" name="Google Shape;160;p30"/>
          <p:cNvSpPr txBox="1">
            <a:spLocks noGrp="1"/>
          </p:cNvSpPr>
          <p:nvPr>
            <p:ph type="ctrTitle"/>
          </p:nvPr>
        </p:nvSpPr>
        <p:spPr>
          <a:xfrm>
            <a:off x="151950" y="149100"/>
            <a:ext cx="8840100" cy="4845300"/>
          </a:xfrm>
          <a:prstGeom prst="rect">
            <a:avLst/>
          </a:prstGeom>
          <a:noFill/>
          <a:ln>
            <a:noFill/>
          </a:ln>
          <a:effectLst>
            <a:outerShdw blurRad="57150" dist="57150" dir="156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lt1"/>
              </a:buClr>
              <a:buSzPts val="4100"/>
              <a:buFont typeface="Century Schoolbook"/>
              <a:buNone/>
            </a:pPr>
            <a:r>
              <a:rPr lang="en" sz="3600" b="1">
                <a:solidFill>
                  <a:schemeClr val="lt1"/>
                </a:solidFill>
                <a:latin typeface="Century Schoolbook"/>
                <a:ea typeface="Century Schoolbook"/>
                <a:cs typeface="Century Schoolbook"/>
                <a:sym typeface="Century Schoolbook"/>
              </a:rPr>
              <a:t>This character is established from the outset as masculine, aggressive, and, most importantly, dangerous. We also get a much more complete physical description of him than we ever get of Gatsby or Nick, which leaves little room to ever see him in a different, more sympathetic light.</a:t>
            </a:r>
            <a:endParaRPr sz="3600" b="1">
              <a:solidFill>
                <a:schemeClr val="lt1"/>
              </a:solidFill>
              <a:latin typeface="Century Schoolbook"/>
              <a:ea typeface="Century Schoolbook"/>
              <a:cs typeface="Century Schoolbook"/>
              <a:sym typeface="Century Schoolbook"/>
            </a:endParaRPr>
          </a:p>
        </p:txBody>
      </p:sp>
      <p:sp>
        <p:nvSpPr>
          <p:cNvPr id="161" name="Google Shape;161;p30">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165"/>
        <p:cNvGrpSpPr/>
        <p:nvPr/>
      </p:nvGrpSpPr>
      <p:grpSpPr>
        <a:xfrm>
          <a:off x="0" y="0"/>
          <a:ext cx="0" cy="0"/>
          <a:chOff x="0" y="0"/>
          <a:chExt cx="0" cy="0"/>
        </a:xfrm>
      </p:grpSpPr>
      <p:sp>
        <p:nvSpPr>
          <p:cNvPr id="166" name="Google Shape;166;p31"/>
          <p:cNvSpPr txBox="1">
            <a:spLocks noGrp="1"/>
          </p:cNvSpPr>
          <p:nvPr>
            <p:ph type="ctrTitle"/>
          </p:nvPr>
        </p:nvSpPr>
        <p:spPr>
          <a:xfrm>
            <a:off x="151950" y="149100"/>
            <a:ext cx="8840100" cy="4845300"/>
          </a:xfrm>
          <a:prstGeom prst="rect">
            <a:avLst/>
          </a:prstGeom>
          <a:noFill/>
          <a:ln>
            <a:noFill/>
          </a:ln>
          <a:effectLst>
            <a:outerShdw blurRad="57150" dist="38100" dir="126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3400" b="1">
                <a:solidFill>
                  <a:schemeClr val="lt1"/>
                </a:solidFill>
                <a:latin typeface="Century Schoolbook"/>
                <a:ea typeface="Century Schoolbook"/>
                <a:cs typeface="Century Schoolbook"/>
                <a:sym typeface="Century Schoolbook"/>
              </a:rPr>
              <a:t>This character serves as a representative of the lower class. Through her affair with Tom, she gains entrée into the world of the elite, and the change in her personality is remarkable. She conducts a secret life with Tom, wherein she exhibits all the power and dominance she finds lacking in her everyday life.  </a:t>
            </a:r>
            <a:endParaRPr sz="3400" b="1">
              <a:solidFill>
                <a:schemeClr val="lt1"/>
              </a:solidFill>
              <a:latin typeface="Century Schoolbook"/>
              <a:ea typeface="Century Schoolbook"/>
              <a:cs typeface="Century Schoolbook"/>
              <a:sym typeface="Century Schoolbook"/>
            </a:endParaRPr>
          </a:p>
        </p:txBody>
      </p:sp>
      <p:sp>
        <p:nvSpPr>
          <p:cNvPr id="167" name="Google Shape;167;p31">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171"/>
        <p:cNvGrpSpPr/>
        <p:nvPr/>
      </p:nvGrpSpPr>
      <p:grpSpPr>
        <a:xfrm>
          <a:off x="0" y="0"/>
          <a:ext cx="0" cy="0"/>
          <a:chOff x="0" y="0"/>
          <a:chExt cx="0" cy="0"/>
        </a:xfrm>
      </p:grpSpPr>
      <p:sp>
        <p:nvSpPr>
          <p:cNvPr id="172" name="Google Shape;172;p32"/>
          <p:cNvSpPr txBox="1">
            <a:spLocks noGrp="1"/>
          </p:cNvSpPr>
          <p:nvPr>
            <p:ph type="ctrTitle"/>
          </p:nvPr>
        </p:nvSpPr>
        <p:spPr>
          <a:xfrm>
            <a:off x="151950" y="149100"/>
            <a:ext cx="8840100" cy="4465500"/>
          </a:xfrm>
          <a:prstGeom prst="rect">
            <a:avLst/>
          </a:prstGeom>
          <a:noFill/>
          <a:ln>
            <a:noFill/>
          </a:ln>
          <a:effectLst>
            <a:outerShdw blurRad="57150" dist="38100" dir="144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A factual imitation of some Hôtel de Ville in Normandy, with a tower on one side, spanking new under a thin beard of raw ivy, and a marble swimming pool and more than forty acres of lawn and garden</a:t>
            </a:r>
            <a:endParaRPr sz="4000" b="1">
              <a:solidFill>
                <a:schemeClr val="lt1"/>
              </a:solidFill>
              <a:latin typeface="Century Schoolbook"/>
              <a:ea typeface="Century Schoolbook"/>
              <a:cs typeface="Century Schoolbook"/>
              <a:sym typeface="Century Schoolbook"/>
            </a:endParaRPr>
          </a:p>
        </p:txBody>
      </p:sp>
      <p:sp>
        <p:nvSpPr>
          <p:cNvPr id="173" name="Google Shape;173;p32">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978"/>
        </a:solidFill>
        <a:effectLst/>
      </p:bgPr>
    </p:bg>
    <p:spTree>
      <p:nvGrpSpPr>
        <p:cNvPr id="1" name="Shape 177"/>
        <p:cNvGrpSpPr/>
        <p:nvPr/>
      </p:nvGrpSpPr>
      <p:grpSpPr>
        <a:xfrm>
          <a:off x="0" y="0"/>
          <a:ext cx="0" cy="0"/>
          <a:chOff x="0" y="0"/>
          <a:chExt cx="0" cy="0"/>
        </a:xfrm>
      </p:grpSpPr>
      <p:sp>
        <p:nvSpPr>
          <p:cNvPr id="178" name="Google Shape;178;p33"/>
          <p:cNvSpPr txBox="1">
            <a:spLocks noGrp="1"/>
          </p:cNvSpPr>
          <p:nvPr>
            <p:ph type="ctrTitle"/>
          </p:nvPr>
        </p:nvSpPr>
        <p:spPr>
          <a:xfrm>
            <a:off x="151950" y="149100"/>
            <a:ext cx="8840100" cy="4465500"/>
          </a:xfrm>
          <a:prstGeom prst="rect">
            <a:avLst/>
          </a:prstGeom>
          <a:noFill/>
          <a:ln>
            <a:noFill/>
          </a:ln>
          <a:effectLst>
            <a:outerShdw blurRad="57150" dist="38100" dir="1620000" algn="bl" rotWithShape="0">
              <a:srgbClr val="000000"/>
            </a:outerShdw>
          </a:effectLst>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1"/>
              </a:buClr>
              <a:buSzPts val="1100"/>
              <a:buFont typeface="Arial"/>
              <a:buNone/>
            </a:pPr>
            <a:r>
              <a:rPr lang="en" sz="4000" b="1">
                <a:solidFill>
                  <a:schemeClr val="lt1"/>
                </a:solidFill>
                <a:latin typeface="Century Schoolbook"/>
                <a:ea typeface="Century Schoolbook"/>
                <a:cs typeface="Century Schoolbook"/>
                <a:sym typeface="Century Schoolbook"/>
              </a:rPr>
              <a:t>It’s described as “..their retinas are one yard high. They look out of no face, but, instead, from a pair of enormous yellow spectacles which pass over a non-existent nose."</a:t>
            </a:r>
            <a:endParaRPr sz="4000" b="1">
              <a:solidFill>
                <a:schemeClr val="lt1"/>
              </a:solidFill>
              <a:latin typeface="Century Schoolbook"/>
              <a:ea typeface="Century Schoolbook"/>
              <a:cs typeface="Century Schoolbook"/>
              <a:sym typeface="Century Schoolbook"/>
            </a:endParaRPr>
          </a:p>
        </p:txBody>
      </p:sp>
      <p:sp>
        <p:nvSpPr>
          <p:cNvPr id="179" name="Google Shape;179;p33">
            <a:hlinkClick r:id="rId3" action="ppaction://hlinksldjump"/>
          </p:cNvPr>
          <p:cNvSpPr/>
          <p:nvPr/>
        </p:nvSpPr>
        <p:spPr>
          <a:xfrm>
            <a:off x="8300050" y="159900"/>
            <a:ext cx="693900" cy="487800"/>
          </a:xfrm>
          <a:prstGeom prst="curvedLeftArrow">
            <a:avLst>
              <a:gd name="adj1" fmla="val 25000"/>
              <a:gd name="adj2" fmla="val 50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1142</Words>
  <Application>Microsoft Macintosh PowerPoint</Application>
  <PresentationFormat>On-screen Show (16:9)</PresentationFormat>
  <Paragraphs>106</Paragraphs>
  <Slides>27</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Calibri</vt:lpstr>
      <vt:lpstr>Arial</vt:lpstr>
      <vt:lpstr>Century Schoolbook</vt:lpstr>
      <vt:lpstr>Simple Light</vt:lpstr>
      <vt:lpstr>Office Theme</vt:lpstr>
      <vt:lpstr>PowerPoint Presentation</vt:lpstr>
      <vt:lpstr>PowerPoint Presentation</vt:lpstr>
      <vt:lpstr>Like Nick, this character comes from the Midwest (North Dakota, although his father later comes from Minnesota). Early in the book, he is established as a dreamer who is charming, gracious, and a bit mysterious. As the story unfolds, however, the reader learns more and more what precipitates the mystery</vt:lpstr>
      <vt:lpstr>This character  is merely a selfish, shallow, and in fact, hurtful, woman. Gatsby loves her (or at least the idea of her) with such vitality and determination that readers would like, in many senses, to see her be worthy of his devotion.  </vt:lpstr>
      <vt:lpstr>On one level, this character is the author’s Everyman, yet in many ways he is much more. He comes from a fairly nondescript background. He hails from the upper Midwest (Minnesota or Wisconsin) and has supposedly been raised on stereotypical Midwestern values.</vt:lpstr>
      <vt:lpstr>This character is established from the outset as masculine, aggressive, and, most importantly, dangerous. We also get a much more complete physical description of him than we ever get of Gatsby or Nick, which leaves little room to ever see him in a different, more sympathetic light.</vt:lpstr>
      <vt:lpstr>This character serves as a representative of the lower class. Through her affair with Tom, she gains entrée into the world of the elite, and the change in her personality is remarkable. She conducts a secret life with Tom, wherein she exhibits all the power and dominance she finds lacking in her everyday life.  </vt:lpstr>
      <vt:lpstr>A factual imitation of some Hôtel de Ville in Normandy, with a tower on one side, spanking new under a thin beard of raw ivy, and a marble swimming pool and more than forty acres of lawn and garden</vt:lpstr>
      <vt:lpstr>It’s described as “..their retinas are one yard high. They look out of no face, but, instead, from a pair of enormous yellow spectacles which pass over a non-existent nose."</vt:lpstr>
      <vt:lpstr>Although physically bound by the width of the bay, this symbolic item is described as being impossibly small and confusingly distant.</vt:lpstr>
      <vt:lpstr>Bounded on one side by a small foul river, and when the drawbridge is up to let barges through, the passengers on waiting trains can stare at the dismal scene for as long as half an hour</vt:lpstr>
      <vt:lpstr>The less exciting and fashionable of the two peninsulas, people who live here tend to be of lower social class and live modest lifestyles.</vt:lpstr>
      <vt:lpstr>“She told me it was a girl, and so I turned my head away and wept. 'All right,' I said, 'I'm glad it's a girl. And I hope she'll be a fool—that's the best thing a girl can be in this world, a beautiful little fool."</vt:lpstr>
      <vt:lpstr>"I'm going to fix everything just the way it was before," he said, nodding determinedly. "She'll see."</vt:lpstr>
      <vt:lpstr>"They're a rotten crowd," I shouted across the lawn. "You're worth the whole damn bunch put together.”</vt:lpstr>
      <vt:lpstr>"Beat me!" he heard her cry. "Throw me down and beat me, you dirty little coward!"</vt:lpstr>
      <vt:lpstr>"And I like large parties. They're so intimate. At small parties there isn't any privacy."</vt:lpstr>
      <vt:lpstr>“She was extended full length at her end of the divan, completely motionless, and with her chin raised a little, as if she were balancing something on it which was quite likely to fall.” is an example of this. </vt:lpstr>
      <vt:lpstr>This simile compares the two, “My incredulity was submerged in fascination now; it was like skimming hastily through a dozen magazines.”</vt:lpstr>
      <vt:lpstr>“Instead of being the warm center of the world, the _________ ______ now seemed like the ragged edge of the universe.” </vt:lpstr>
      <vt:lpstr>“At 158th Street the cab stopped at one slice in a long _____ ____ of apartment houses.”  </vt:lpstr>
      <vt:lpstr>“. . . wedging his tense arm imperatively under mine, Tom Buchanan compelled me from the room as though he were moving __________ to another square.” </vt:lpstr>
      <vt:lpstr>The era described in The Great Gatsby, characterized by the end of prohibition and rapid economic growth. </vt:lpstr>
      <vt:lpstr>Nick Buchanan compares the green light to this. </vt:lpstr>
      <vt:lpstr>This character is said to come from “old money”. </vt:lpstr>
      <vt:lpstr>Nick meets this man before Gatsby’s funeral. </vt:lpstr>
      <vt:lpstr>Nick Buchanan describes this group as “hollow”, as represented by Jordan, Tom, and Daisy.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Mackenzie Whittle</cp:lastModifiedBy>
  <cp:revision>1</cp:revision>
  <dcterms:modified xsi:type="dcterms:W3CDTF">2022-10-27T01:02:25Z</dcterms:modified>
</cp:coreProperties>
</file>