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"/>
  </p:notesMasterIdLst>
  <p:sldIdLst>
    <p:sldId id="257" r:id="rId2"/>
    <p:sldId id="258" r:id="rId3"/>
    <p:sldId id="260" r:id="rId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6791"/>
    <a:srgbClr val="80ABD6"/>
    <a:srgbClr val="E9B7D0"/>
    <a:srgbClr val="F7D168"/>
    <a:srgbClr val="F7CD5B"/>
    <a:srgbClr val="CCECFF"/>
    <a:srgbClr val="3353A0"/>
    <a:srgbClr val="C2B9D8"/>
    <a:srgbClr val="0E3B5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65"/>
  </p:normalViewPr>
  <p:slideViewPr>
    <p:cSldViewPr snapToGrid="0">
      <p:cViewPr varScale="1">
        <p:scale>
          <a:sx n="120" d="100"/>
          <a:sy n="120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CD-4D69-A431-9BE074356546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CD-4D69-A431-9BE074356546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4CD-4D69-A431-9BE074356546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CD-4D69-A431-9BE074356546}"/>
              </c:ext>
            </c:extLst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4CD-4D69-A431-9BE074356546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4CD-4D69-A431-9BE074356546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4CD-4D69-A431-9BE0743565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E820C-0776-4AEE-8643-9492633C6C84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5010D-7708-45B5-9CFB-90B1B3019E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5010D-7708-45B5-9CFB-90B1B3019E9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13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5010D-7708-45B5-9CFB-90B1B3019E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64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33A-B89A-449E-9EC2-B36BC5F55CB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B770-B0AC-4E69-936F-967B5EAD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530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33A-B89A-449E-9EC2-B36BC5F55CB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B770-B0AC-4E69-936F-967B5EAD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28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33A-B89A-449E-9EC2-B36BC5F55CB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B770-B0AC-4E69-936F-967B5EAD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186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33A-B89A-449E-9EC2-B36BC5F55CB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B770-B0AC-4E69-936F-967B5EAD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36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33A-B89A-449E-9EC2-B36BC5F55CB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B770-B0AC-4E69-936F-967B5EAD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41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33A-B89A-449E-9EC2-B36BC5F55CB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B770-B0AC-4E69-936F-967B5EAD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28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33A-B89A-449E-9EC2-B36BC5F55CB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B770-B0AC-4E69-936F-967B5EAD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25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33A-B89A-449E-9EC2-B36BC5F55CB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B770-B0AC-4E69-936F-967B5EAD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18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33A-B89A-449E-9EC2-B36BC5F55CB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B770-B0AC-4E69-936F-967B5EAD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90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33A-B89A-449E-9EC2-B36BC5F55CB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B770-B0AC-4E69-936F-967B5EAD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9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33A-B89A-449E-9EC2-B36BC5F55CB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B770-B0AC-4E69-936F-967B5EAD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2F33A-B89A-449E-9EC2-B36BC5F55CB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7B770-B0AC-4E69-936F-967B5EAD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69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slide" Target="slide2.xml"/><Relationship Id="rId7" Type="http://schemas.openxmlformats.org/officeDocument/2006/relationships/hyperlink" Target="https://pixabay.com/zh/%E7%8B%97-%E6%8F%92%E7%95%AB-%E5%8B%95%E7%89%A9-%E5%A4%A7%E9%A0%AD%E7%8B%97-%E5%BD%A9%E8%89%B2-%EF%BD%91%E7%89%88-%E7%AC%91-%E5%8F%AF%E6%84%9B%E7%9A%84-%E9%96%8B%E5%BF%83%E7%9A%84-1895260/" TargetMode="External"/><Relationship Id="rId12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chart" Target="../charts/chart1.xm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pixabay.com/zh/vectors/%E5%85%94%E5%AD%90-%E5%8D%A1%E9%80%9A-%E5%85%94-202564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hyperlink" Target="https://www.canadianonly.ca/manitoba.html" TargetMode="Externa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hyperlink" Target="https://www.canadianonly.ca/saskatchewan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B0ECC06A-81A1-9C48-1151-2619490E334B}"/>
              </a:ext>
            </a:extLst>
          </p:cNvPr>
          <p:cNvSpPr/>
          <p:nvPr/>
        </p:nvSpPr>
        <p:spPr>
          <a:xfrm>
            <a:off x="480228" y="506538"/>
            <a:ext cx="1072280" cy="776254"/>
          </a:xfrm>
          <a:custGeom>
            <a:avLst/>
            <a:gdLst>
              <a:gd name="connsiteX0" fmla="*/ 168830 w 1072280"/>
              <a:gd name="connsiteY0" fmla="*/ 0 h 776254"/>
              <a:gd name="connsiteX1" fmla="*/ 1072280 w 1072280"/>
              <a:gd name="connsiteY1" fmla="*/ 0 h 776254"/>
              <a:gd name="connsiteX2" fmla="*/ 1072280 w 1072280"/>
              <a:gd name="connsiteY2" fmla="*/ 776254 h 776254"/>
              <a:gd name="connsiteX3" fmla="*/ 0 w 1072280"/>
              <a:gd name="connsiteY3" fmla="*/ 776254 h 776254"/>
              <a:gd name="connsiteX4" fmla="*/ 0 w 1072280"/>
              <a:gd name="connsiteY4" fmla="*/ 168846 h 776254"/>
              <a:gd name="connsiteX5" fmla="*/ 103126 w 1072280"/>
              <a:gd name="connsiteY5" fmla="*/ 13265 h 7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2280" h="776254">
                <a:moveTo>
                  <a:pt x="168830" y="0"/>
                </a:moveTo>
                <a:lnTo>
                  <a:pt x="1072280" y="0"/>
                </a:lnTo>
                <a:lnTo>
                  <a:pt x="1072280" y="776254"/>
                </a:lnTo>
                <a:lnTo>
                  <a:pt x="0" y="776254"/>
                </a:lnTo>
                <a:lnTo>
                  <a:pt x="0" y="168846"/>
                </a:lnTo>
                <a:cubicBezTo>
                  <a:pt x="0" y="98906"/>
                  <a:pt x="42523" y="38898"/>
                  <a:pt x="103126" y="13265"/>
                </a:cubicBezTo>
                <a:close/>
              </a:path>
            </a:pathLst>
          </a:custGeom>
          <a:solidFill>
            <a:srgbClr val="93B91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65B79C9-D962-A977-B15B-E586136721AD}"/>
              </a:ext>
            </a:extLst>
          </p:cNvPr>
          <p:cNvSpPr/>
          <p:nvPr/>
        </p:nvSpPr>
        <p:spPr>
          <a:xfrm>
            <a:off x="1552508" y="506537"/>
            <a:ext cx="1072284" cy="776254"/>
          </a:xfrm>
          <a:prstGeom prst="rect">
            <a:avLst/>
          </a:prstGeom>
          <a:solidFill>
            <a:srgbClr val="DDEB7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Gabriola" panose="04040605051002020D02" pitchFamily="82" charset="0"/>
              </a:rPr>
              <a:t>Nunavut</a:t>
            </a:r>
            <a:endParaRPr lang="zh-CN" altLang="en-US" sz="1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8B14ACF-821F-BDEF-2FCB-9131B1CF7218}"/>
              </a:ext>
            </a:extLst>
          </p:cNvPr>
          <p:cNvSpPr/>
          <p:nvPr/>
        </p:nvSpPr>
        <p:spPr>
          <a:xfrm>
            <a:off x="2624792" y="506537"/>
            <a:ext cx="1072284" cy="776254"/>
          </a:xfrm>
          <a:prstGeom prst="rect">
            <a:avLst/>
          </a:prstGeom>
          <a:solidFill>
            <a:srgbClr val="93B91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05AC005-CE18-582B-AF5D-588F3D757414}"/>
              </a:ext>
            </a:extLst>
          </p:cNvPr>
          <p:cNvSpPr/>
          <p:nvPr/>
        </p:nvSpPr>
        <p:spPr>
          <a:xfrm>
            <a:off x="3697076" y="506536"/>
            <a:ext cx="1072284" cy="776254"/>
          </a:xfrm>
          <a:prstGeom prst="rect">
            <a:avLst/>
          </a:prstGeom>
          <a:solidFill>
            <a:srgbClr val="DDEB7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82F0613-B091-6884-DA17-65FBB6F970A7}"/>
              </a:ext>
            </a:extLst>
          </p:cNvPr>
          <p:cNvSpPr/>
          <p:nvPr/>
        </p:nvSpPr>
        <p:spPr>
          <a:xfrm>
            <a:off x="4769360" y="506536"/>
            <a:ext cx="1072284" cy="776254"/>
          </a:xfrm>
          <a:prstGeom prst="rect">
            <a:avLst/>
          </a:prstGeom>
          <a:solidFill>
            <a:srgbClr val="93B91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Gabriola" panose="04040605051002020D02" pitchFamily="82" charset="0"/>
              </a:rPr>
              <a:t>Nova Scotia</a:t>
            </a:r>
            <a:endParaRPr lang="zh-CN" altLang="en-US" sz="18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3755E3E-5A9E-D888-3A8C-AD6D1D894CD3}"/>
              </a:ext>
            </a:extLst>
          </p:cNvPr>
          <p:cNvSpPr/>
          <p:nvPr/>
        </p:nvSpPr>
        <p:spPr>
          <a:xfrm>
            <a:off x="1552508" y="4386166"/>
            <a:ext cx="1072284" cy="776254"/>
          </a:xfrm>
          <a:prstGeom prst="rect">
            <a:avLst/>
          </a:prstGeom>
          <a:solidFill>
            <a:srgbClr val="93B91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latin typeface="Gabriola" panose="04040605051002020D02" pitchFamily="82" charset="0"/>
              </a:rPr>
              <a:t>Alberta</a:t>
            </a:r>
            <a:endParaRPr lang="zh-CN" altLang="en-US" sz="1800" b="1" dirty="0">
              <a:latin typeface="Gabriola" panose="04040605051002020D02" pitchFamily="82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C77C6B7-7968-0D68-D6B6-0C7DE7E18CAC}"/>
              </a:ext>
            </a:extLst>
          </p:cNvPr>
          <p:cNvSpPr/>
          <p:nvPr/>
        </p:nvSpPr>
        <p:spPr>
          <a:xfrm>
            <a:off x="2624792" y="4386166"/>
            <a:ext cx="1072284" cy="776254"/>
          </a:xfrm>
          <a:prstGeom prst="rect">
            <a:avLst/>
          </a:prstGeom>
          <a:solidFill>
            <a:srgbClr val="DDEB7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1A41A63-1044-FAAB-7193-1BF0D6EA080A}"/>
              </a:ext>
            </a:extLst>
          </p:cNvPr>
          <p:cNvSpPr/>
          <p:nvPr/>
        </p:nvSpPr>
        <p:spPr>
          <a:xfrm>
            <a:off x="3697076" y="4386165"/>
            <a:ext cx="1072284" cy="776254"/>
          </a:xfrm>
          <a:prstGeom prst="rect">
            <a:avLst/>
          </a:prstGeom>
          <a:solidFill>
            <a:srgbClr val="93B91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7B85117-B36F-29D6-D561-2256965FEC6E}"/>
              </a:ext>
            </a:extLst>
          </p:cNvPr>
          <p:cNvSpPr/>
          <p:nvPr/>
        </p:nvSpPr>
        <p:spPr>
          <a:xfrm>
            <a:off x="4769360" y="4386165"/>
            <a:ext cx="1072284" cy="776254"/>
          </a:xfrm>
          <a:prstGeom prst="rect">
            <a:avLst/>
          </a:prstGeom>
          <a:solidFill>
            <a:srgbClr val="DDEB7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Gabriola" panose="04040605051002020D02" pitchFamily="82" charset="0"/>
                <a:hlinkClick r:id="rId3" action="ppaction://hlinksldjump"/>
              </a:rPr>
              <a:t>Manitoba</a:t>
            </a:r>
            <a:endParaRPr lang="zh-CN" altLang="en-US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8E3614B-23FF-FED8-CDA7-748FE2250EBB}"/>
              </a:ext>
            </a:extLst>
          </p:cNvPr>
          <p:cNvSpPr/>
          <p:nvPr/>
        </p:nvSpPr>
        <p:spPr>
          <a:xfrm>
            <a:off x="5841644" y="1280322"/>
            <a:ext cx="1072284" cy="776254"/>
          </a:xfrm>
          <a:prstGeom prst="rect">
            <a:avLst/>
          </a:prstGeom>
          <a:solidFill>
            <a:srgbClr val="93B91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9FCDA2F-C0AB-0845-64E9-51349AA0995B}"/>
              </a:ext>
            </a:extLst>
          </p:cNvPr>
          <p:cNvSpPr/>
          <p:nvPr/>
        </p:nvSpPr>
        <p:spPr>
          <a:xfrm>
            <a:off x="5841644" y="2059044"/>
            <a:ext cx="1072284" cy="776254"/>
          </a:xfrm>
          <a:prstGeom prst="rect">
            <a:avLst/>
          </a:prstGeom>
          <a:solidFill>
            <a:srgbClr val="DDEB7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Gabriola" panose="04040605051002020D02" pitchFamily="82" charset="0"/>
              </a:rPr>
              <a:t>New Brunswick</a:t>
            </a:r>
            <a:endParaRPr lang="zh-CN" altLang="en-US" sz="1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D3ED21D-A058-7B44-4732-DE04D60F8656}"/>
              </a:ext>
            </a:extLst>
          </p:cNvPr>
          <p:cNvSpPr/>
          <p:nvPr/>
        </p:nvSpPr>
        <p:spPr>
          <a:xfrm>
            <a:off x="5841644" y="2835298"/>
            <a:ext cx="1072284" cy="776254"/>
          </a:xfrm>
          <a:prstGeom prst="rect">
            <a:avLst/>
          </a:prstGeom>
          <a:solidFill>
            <a:srgbClr val="93B91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43899C52-EC76-6212-1B9B-0BD1FB4D8F23}"/>
              </a:ext>
            </a:extLst>
          </p:cNvPr>
          <p:cNvSpPr/>
          <p:nvPr/>
        </p:nvSpPr>
        <p:spPr>
          <a:xfrm>
            <a:off x="5841644" y="3611552"/>
            <a:ext cx="1072284" cy="776254"/>
          </a:xfrm>
          <a:prstGeom prst="rect">
            <a:avLst/>
          </a:prstGeom>
          <a:solidFill>
            <a:srgbClr val="DDEB7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Gabriola" panose="04040605051002020D02" pitchFamily="82" charset="0"/>
              </a:rPr>
              <a:t>Ontario</a:t>
            </a:r>
            <a:endParaRPr lang="zh-CN" altLang="en-US" sz="1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5D1DB0B3-FB52-775E-E8A0-0B990B88226F}"/>
              </a:ext>
            </a:extLst>
          </p:cNvPr>
          <p:cNvSpPr/>
          <p:nvPr/>
        </p:nvSpPr>
        <p:spPr>
          <a:xfrm>
            <a:off x="480224" y="1280322"/>
            <a:ext cx="1072284" cy="776254"/>
          </a:xfrm>
          <a:prstGeom prst="rect">
            <a:avLst/>
          </a:prstGeom>
          <a:solidFill>
            <a:srgbClr val="DDEB7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Gabriola" panose="04040605051002020D02" pitchFamily="82" charset="0"/>
              </a:rPr>
              <a:t>Northwest Territories</a:t>
            </a:r>
            <a:endParaRPr lang="zh-CN" altLang="en-US" sz="18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5ECF9FF-42D6-CF46-1A6C-C728FBD62DDC}"/>
              </a:ext>
            </a:extLst>
          </p:cNvPr>
          <p:cNvSpPr/>
          <p:nvPr/>
        </p:nvSpPr>
        <p:spPr>
          <a:xfrm>
            <a:off x="480224" y="2059044"/>
            <a:ext cx="1072284" cy="776254"/>
          </a:xfrm>
          <a:prstGeom prst="rect">
            <a:avLst/>
          </a:prstGeom>
          <a:solidFill>
            <a:srgbClr val="93B91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>
                <a:latin typeface="Gabriola" panose="04040605051002020D02" pitchFamily="82" charset="0"/>
              </a:rPr>
              <a:t>Yukon Territory</a:t>
            </a:r>
            <a:endParaRPr lang="zh-CN" altLang="en-US" sz="1800" b="1" dirty="0">
              <a:latin typeface="Gabriola" panose="04040605051002020D02" pitchFamily="82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7288368-AAA1-FA31-9BD6-F5F521BFC296}"/>
              </a:ext>
            </a:extLst>
          </p:cNvPr>
          <p:cNvSpPr/>
          <p:nvPr/>
        </p:nvSpPr>
        <p:spPr>
          <a:xfrm>
            <a:off x="480224" y="2835298"/>
            <a:ext cx="1072284" cy="776254"/>
          </a:xfrm>
          <a:prstGeom prst="rect">
            <a:avLst/>
          </a:prstGeom>
          <a:solidFill>
            <a:srgbClr val="DDEB7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FFCD027E-9BB3-AB99-8D81-B061258249AD}"/>
              </a:ext>
            </a:extLst>
          </p:cNvPr>
          <p:cNvSpPr/>
          <p:nvPr/>
        </p:nvSpPr>
        <p:spPr>
          <a:xfrm>
            <a:off x="480224" y="3611552"/>
            <a:ext cx="1072284" cy="776254"/>
          </a:xfrm>
          <a:prstGeom prst="rect">
            <a:avLst/>
          </a:prstGeom>
          <a:solidFill>
            <a:srgbClr val="93B91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1E676B84-9031-09B6-6609-5CB1DEFDDD49}"/>
              </a:ext>
            </a:extLst>
          </p:cNvPr>
          <p:cNvSpPr/>
          <p:nvPr/>
        </p:nvSpPr>
        <p:spPr>
          <a:xfrm rot="10800000">
            <a:off x="5841648" y="4390275"/>
            <a:ext cx="1072280" cy="776254"/>
          </a:xfrm>
          <a:custGeom>
            <a:avLst/>
            <a:gdLst>
              <a:gd name="connsiteX0" fmla="*/ 168830 w 1072280"/>
              <a:gd name="connsiteY0" fmla="*/ 0 h 776254"/>
              <a:gd name="connsiteX1" fmla="*/ 1072280 w 1072280"/>
              <a:gd name="connsiteY1" fmla="*/ 0 h 776254"/>
              <a:gd name="connsiteX2" fmla="*/ 1072280 w 1072280"/>
              <a:gd name="connsiteY2" fmla="*/ 776254 h 776254"/>
              <a:gd name="connsiteX3" fmla="*/ 0 w 1072280"/>
              <a:gd name="connsiteY3" fmla="*/ 776254 h 776254"/>
              <a:gd name="connsiteX4" fmla="*/ 0 w 1072280"/>
              <a:gd name="connsiteY4" fmla="*/ 168846 h 776254"/>
              <a:gd name="connsiteX5" fmla="*/ 103126 w 1072280"/>
              <a:gd name="connsiteY5" fmla="*/ 13265 h 7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2280" h="776254">
                <a:moveTo>
                  <a:pt x="168830" y="0"/>
                </a:moveTo>
                <a:lnTo>
                  <a:pt x="1072280" y="0"/>
                </a:lnTo>
                <a:lnTo>
                  <a:pt x="1072280" y="776254"/>
                </a:lnTo>
                <a:lnTo>
                  <a:pt x="0" y="776254"/>
                </a:lnTo>
                <a:lnTo>
                  <a:pt x="0" y="168846"/>
                </a:lnTo>
                <a:cubicBezTo>
                  <a:pt x="0" y="98906"/>
                  <a:pt x="42523" y="38898"/>
                  <a:pt x="103126" y="13265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D6C149C3-CA25-7459-EAD5-26124A2F2D7A}"/>
              </a:ext>
            </a:extLst>
          </p:cNvPr>
          <p:cNvSpPr/>
          <p:nvPr/>
        </p:nvSpPr>
        <p:spPr>
          <a:xfrm flipH="1">
            <a:off x="5855319" y="506535"/>
            <a:ext cx="1058607" cy="776254"/>
          </a:xfrm>
          <a:custGeom>
            <a:avLst/>
            <a:gdLst>
              <a:gd name="connsiteX0" fmla="*/ 168830 w 1072280"/>
              <a:gd name="connsiteY0" fmla="*/ 0 h 776254"/>
              <a:gd name="connsiteX1" fmla="*/ 1072280 w 1072280"/>
              <a:gd name="connsiteY1" fmla="*/ 0 h 776254"/>
              <a:gd name="connsiteX2" fmla="*/ 1072280 w 1072280"/>
              <a:gd name="connsiteY2" fmla="*/ 776254 h 776254"/>
              <a:gd name="connsiteX3" fmla="*/ 0 w 1072280"/>
              <a:gd name="connsiteY3" fmla="*/ 776254 h 776254"/>
              <a:gd name="connsiteX4" fmla="*/ 0 w 1072280"/>
              <a:gd name="connsiteY4" fmla="*/ 168846 h 776254"/>
              <a:gd name="connsiteX5" fmla="*/ 103126 w 1072280"/>
              <a:gd name="connsiteY5" fmla="*/ 13265 h 7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2280" h="776254">
                <a:moveTo>
                  <a:pt x="168830" y="0"/>
                </a:moveTo>
                <a:lnTo>
                  <a:pt x="1072280" y="0"/>
                </a:lnTo>
                <a:lnTo>
                  <a:pt x="1072280" y="776254"/>
                </a:lnTo>
                <a:lnTo>
                  <a:pt x="0" y="776254"/>
                </a:lnTo>
                <a:lnTo>
                  <a:pt x="0" y="168846"/>
                </a:lnTo>
                <a:cubicBezTo>
                  <a:pt x="0" y="98906"/>
                  <a:pt x="42523" y="38898"/>
                  <a:pt x="103126" y="13265"/>
                </a:cubicBezTo>
                <a:close/>
              </a:path>
            </a:pathLst>
          </a:custGeom>
          <a:solidFill>
            <a:srgbClr val="DDEB7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1600" b="1" dirty="0">
                <a:solidFill>
                  <a:srgbClr val="0E3B5C"/>
                </a:solidFill>
                <a:latin typeface="Gabriola" panose="04040605051002020D02" pitchFamily="82" charset="0"/>
              </a:rPr>
              <a:t>Enjoyed the seafood.</a:t>
            </a:r>
          </a:p>
          <a:p>
            <a:pPr algn="ctr"/>
            <a:r>
              <a:rPr lang="en-US" altLang="zh-CN" sz="1600" dirty="0">
                <a:solidFill>
                  <a:srgbClr val="FF0000"/>
                </a:solidFill>
                <a:latin typeface="Gabriola" panose="04040605051002020D02" pitchFamily="82" charset="0"/>
              </a:rPr>
              <a:t>+1 star</a:t>
            </a:r>
            <a:endParaRPr lang="zh-CN" altLang="en-US" sz="1600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CACB5228-D207-4BF1-83F8-DB8437EA7627}"/>
              </a:ext>
            </a:extLst>
          </p:cNvPr>
          <p:cNvSpPr/>
          <p:nvPr/>
        </p:nvSpPr>
        <p:spPr>
          <a:xfrm rot="10800000" flipH="1">
            <a:off x="480223" y="4390274"/>
            <a:ext cx="1072283" cy="776254"/>
          </a:xfrm>
          <a:custGeom>
            <a:avLst/>
            <a:gdLst>
              <a:gd name="connsiteX0" fmla="*/ 168830 w 1072280"/>
              <a:gd name="connsiteY0" fmla="*/ 0 h 776254"/>
              <a:gd name="connsiteX1" fmla="*/ 1072280 w 1072280"/>
              <a:gd name="connsiteY1" fmla="*/ 0 h 776254"/>
              <a:gd name="connsiteX2" fmla="*/ 1072280 w 1072280"/>
              <a:gd name="connsiteY2" fmla="*/ 776254 h 776254"/>
              <a:gd name="connsiteX3" fmla="*/ 0 w 1072280"/>
              <a:gd name="connsiteY3" fmla="*/ 776254 h 776254"/>
              <a:gd name="connsiteX4" fmla="*/ 0 w 1072280"/>
              <a:gd name="connsiteY4" fmla="*/ 168846 h 776254"/>
              <a:gd name="connsiteX5" fmla="*/ 103126 w 1072280"/>
              <a:gd name="connsiteY5" fmla="*/ 13265 h 7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2280" h="776254">
                <a:moveTo>
                  <a:pt x="168830" y="0"/>
                </a:moveTo>
                <a:lnTo>
                  <a:pt x="1072280" y="0"/>
                </a:lnTo>
                <a:lnTo>
                  <a:pt x="1072280" y="776254"/>
                </a:lnTo>
                <a:lnTo>
                  <a:pt x="0" y="776254"/>
                </a:lnTo>
                <a:lnTo>
                  <a:pt x="0" y="168846"/>
                </a:lnTo>
                <a:cubicBezTo>
                  <a:pt x="0" y="98906"/>
                  <a:pt x="42523" y="38898"/>
                  <a:pt x="103126" y="13265"/>
                </a:cubicBezTo>
                <a:close/>
              </a:path>
            </a:pathLst>
          </a:custGeom>
          <a:solidFill>
            <a:srgbClr val="DDEB7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D668C411-6142-31E9-66C0-9655F6274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0" t="23900" r="3472" b="38027"/>
          <a:stretch/>
        </p:blipFill>
        <p:spPr bwMode="auto">
          <a:xfrm rot="10800000">
            <a:off x="6977693" y="4420453"/>
            <a:ext cx="509700" cy="74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3D73EB2B-4823-C77D-8467-61704BDE1BFC}"/>
              </a:ext>
            </a:extLst>
          </p:cNvPr>
          <p:cNvSpPr txBox="1"/>
          <p:nvPr/>
        </p:nvSpPr>
        <p:spPr>
          <a:xfrm>
            <a:off x="5900850" y="4610180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START</a:t>
            </a:r>
            <a:endParaRPr lang="zh-CN" altLang="en-US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7B6FC46C-2EB5-BA0B-F1F0-40C16BEE399A}"/>
              </a:ext>
            </a:extLst>
          </p:cNvPr>
          <p:cNvGrpSpPr/>
          <p:nvPr/>
        </p:nvGrpSpPr>
        <p:grpSpPr>
          <a:xfrm>
            <a:off x="1368213" y="1334152"/>
            <a:ext cx="2968547" cy="2358206"/>
            <a:chOff x="5940213" y="414867"/>
            <a:chExt cx="3203787" cy="2545080"/>
          </a:xfrm>
        </p:grpSpPr>
        <p:graphicFrame>
          <p:nvGraphicFramePr>
            <p:cNvPr id="69" name="图表 68">
              <a:extLst>
                <a:ext uri="{FF2B5EF4-FFF2-40B4-BE49-F238E27FC236}">
                  <a16:creationId xmlns:a16="http://schemas.microsoft.com/office/drawing/2014/main" id="{760C11BD-9629-E905-E25D-80CC1310BCF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67604941"/>
                </p:ext>
              </p:extLst>
            </p:nvPr>
          </p:nvGraphicFramePr>
          <p:xfrm>
            <a:off x="5940213" y="414867"/>
            <a:ext cx="3203787" cy="25450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60E7CEA3-C042-B890-669A-D23B658D669B}"/>
                </a:ext>
              </a:extLst>
            </p:cNvPr>
            <p:cNvSpPr txBox="1"/>
            <p:nvPr/>
          </p:nvSpPr>
          <p:spPr>
            <a:xfrm>
              <a:off x="7076854" y="90762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</a:t>
              </a:r>
              <a:endParaRPr lang="zh-CN" altLang="en-US" dirty="0"/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313975FA-ABB0-D84E-9354-0428B9B1EDCE}"/>
                </a:ext>
              </a:extLst>
            </p:cNvPr>
            <p:cNvSpPr txBox="1"/>
            <p:nvPr/>
          </p:nvSpPr>
          <p:spPr>
            <a:xfrm>
              <a:off x="7783057" y="89555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2</a:t>
              </a:r>
              <a:endParaRPr lang="zh-CN" altLang="en-US" dirty="0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A9AF9EEF-D092-91B7-28F2-FCEFFBAEA5DE}"/>
                </a:ext>
              </a:extLst>
            </p:cNvPr>
            <p:cNvSpPr txBox="1"/>
            <p:nvPr/>
          </p:nvSpPr>
          <p:spPr>
            <a:xfrm>
              <a:off x="8114179" y="148169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3</a:t>
              </a:r>
              <a:endParaRPr lang="zh-CN" altLang="en-US" dirty="0"/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485ED46B-818D-A1E9-A884-1A0DA58B959D}"/>
                </a:ext>
              </a:extLst>
            </p:cNvPr>
            <p:cNvSpPr txBox="1"/>
            <p:nvPr/>
          </p:nvSpPr>
          <p:spPr>
            <a:xfrm>
              <a:off x="7783057" y="217762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4</a:t>
              </a:r>
              <a:endParaRPr lang="zh-CN" altLang="en-US" dirty="0"/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02990995-E888-0608-8F6C-C05310FFBF01}"/>
                </a:ext>
              </a:extLst>
            </p:cNvPr>
            <p:cNvSpPr txBox="1"/>
            <p:nvPr/>
          </p:nvSpPr>
          <p:spPr>
            <a:xfrm>
              <a:off x="7076854" y="217762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5</a:t>
              </a:r>
              <a:endParaRPr lang="zh-CN" altLang="en-US" dirty="0"/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A5D8A125-51ED-87A6-129E-62CEA656AF03}"/>
                </a:ext>
              </a:extLst>
            </p:cNvPr>
            <p:cNvSpPr txBox="1"/>
            <p:nvPr/>
          </p:nvSpPr>
          <p:spPr>
            <a:xfrm>
              <a:off x="6646487" y="148169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6</a:t>
              </a:r>
              <a:endParaRPr lang="zh-CN" altLang="en-US" dirty="0"/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4458236-BFE6-483D-7526-D5A18C8A7F00}"/>
              </a:ext>
            </a:extLst>
          </p:cNvPr>
          <p:cNvGrpSpPr/>
          <p:nvPr/>
        </p:nvGrpSpPr>
        <p:grpSpPr>
          <a:xfrm>
            <a:off x="2624411" y="2175219"/>
            <a:ext cx="388845" cy="489642"/>
            <a:chOff x="7262191" y="1255933"/>
            <a:chExt cx="477126" cy="600807"/>
          </a:xfrm>
        </p:grpSpPr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34A2584F-F9F2-74BB-CBF7-C6675D9C9769}"/>
                </a:ext>
              </a:extLst>
            </p:cNvPr>
            <p:cNvSpPr/>
            <p:nvPr/>
          </p:nvSpPr>
          <p:spPr>
            <a:xfrm>
              <a:off x="7371986" y="1504527"/>
              <a:ext cx="367331" cy="352213"/>
            </a:xfrm>
            <a:prstGeom prst="ellipse">
              <a:avLst/>
            </a:prstGeom>
            <a:solidFill>
              <a:srgbClr val="2BB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等腰三角形 77">
              <a:extLst>
                <a:ext uri="{FF2B5EF4-FFF2-40B4-BE49-F238E27FC236}">
                  <a16:creationId xmlns:a16="http://schemas.microsoft.com/office/drawing/2014/main" id="{0B242211-EBBC-8345-5E5B-2CB12E1C9877}"/>
                </a:ext>
              </a:extLst>
            </p:cNvPr>
            <p:cNvSpPr/>
            <p:nvPr/>
          </p:nvSpPr>
          <p:spPr>
            <a:xfrm rot="19963630">
              <a:off x="7262191" y="1255933"/>
              <a:ext cx="353355" cy="400782"/>
            </a:xfrm>
            <a:prstGeom prst="triangle">
              <a:avLst/>
            </a:prstGeom>
            <a:solidFill>
              <a:srgbClr val="2BB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51B256A0-714B-C668-7634-04B2182677C1}"/>
              </a:ext>
            </a:extLst>
          </p:cNvPr>
          <p:cNvGrpSpPr/>
          <p:nvPr/>
        </p:nvGrpSpPr>
        <p:grpSpPr>
          <a:xfrm>
            <a:off x="2201362" y="3700710"/>
            <a:ext cx="1302248" cy="528622"/>
            <a:chOff x="6797330" y="3271522"/>
            <a:chExt cx="1618535" cy="657013"/>
          </a:xfrm>
        </p:grpSpPr>
        <p:sp>
          <p:nvSpPr>
            <p:cNvPr id="80" name="流程图: 终止 79">
              <a:extLst>
                <a:ext uri="{FF2B5EF4-FFF2-40B4-BE49-F238E27FC236}">
                  <a16:creationId xmlns:a16="http://schemas.microsoft.com/office/drawing/2014/main" id="{E87D96FA-F61F-0FFF-53DE-15B488E8F0D2}"/>
                </a:ext>
              </a:extLst>
            </p:cNvPr>
            <p:cNvSpPr/>
            <p:nvPr/>
          </p:nvSpPr>
          <p:spPr>
            <a:xfrm>
              <a:off x="6797330" y="3271522"/>
              <a:ext cx="1618535" cy="657013"/>
            </a:xfrm>
            <a:prstGeom prst="flowChartTerminator">
              <a:avLst/>
            </a:prstGeom>
            <a:solidFill>
              <a:srgbClr val="2BB5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44A1C60C-4818-0E41-25F1-70A8496C126F}"/>
                </a:ext>
              </a:extLst>
            </p:cNvPr>
            <p:cNvGrpSpPr/>
            <p:nvPr/>
          </p:nvGrpSpPr>
          <p:grpSpPr>
            <a:xfrm>
              <a:off x="7119323" y="3341810"/>
              <a:ext cx="1029426" cy="501227"/>
              <a:chOff x="6353384" y="4368800"/>
              <a:chExt cx="1029426" cy="501227"/>
            </a:xfrm>
            <a:solidFill>
              <a:schemeClr val="bg1"/>
            </a:solidFill>
          </p:grpSpPr>
          <p:sp>
            <p:nvSpPr>
              <p:cNvPr id="82" name="等腰三角形 81">
                <a:extLst>
                  <a:ext uri="{FF2B5EF4-FFF2-40B4-BE49-F238E27FC236}">
                    <a16:creationId xmlns:a16="http://schemas.microsoft.com/office/drawing/2014/main" id="{51700F4E-F72F-DEC3-A9FF-6560E52AA25A}"/>
                  </a:ext>
                </a:extLst>
              </p:cNvPr>
              <p:cNvSpPr/>
              <p:nvPr/>
            </p:nvSpPr>
            <p:spPr>
              <a:xfrm rot="5400000">
                <a:off x="7095130" y="4488428"/>
                <a:ext cx="306616" cy="268744"/>
              </a:xfrm>
              <a:prstGeom prst="triangl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079E8ADA-5513-17FF-4E82-069C0B4C1DBF}"/>
                  </a:ext>
                </a:extLst>
              </p:cNvPr>
              <p:cNvSpPr/>
              <p:nvPr/>
            </p:nvSpPr>
            <p:spPr>
              <a:xfrm>
                <a:off x="6353384" y="4469492"/>
                <a:ext cx="94827" cy="30661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2E6C8A95-E216-D535-3028-9F704190E580}"/>
                  </a:ext>
                </a:extLst>
              </p:cNvPr>
              <p:cNvSpPr/>
              <p:nvPr/>
            </p:nvSpPr>
            <p:spPr>
              <a:xfrm>
                <a:off x="6490699" y="4469492"/>
                <a:ext cx="94827" cy="30661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85" name="直接连接符 84">
                <a:extLst>
                  <a:ext uri="{FF2B5EF4-FFF2-40B4-BE49-F238E27FC236}">
                    <a16:creationId xmlns:a16="http://schemas.microsoft.com/office/drawing/2014/main" id="{04F0A164-E0D8-3197-CBB6-74D2734517C1}"/>
                  </a:ext>
                </a:extLst>
              </p:cNvPr>
              <p:cNvCxnSpPr/>
              <p:nvPr/>
            </p:nvCxnSpPr>
            <p:spPr>
              <a:xfrm flipH="1">
                <a:off x="6746240" y="4368800"/>
                <a:ext cx="201933" cy="501227"/>
              </a:xfrm>
              <a:prstGeom prst="line">
                <a:avLst/>
              </a:prstGeom>
              <a:grpFill/>
              <a:ln w="47625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矩形: 折角 56">
            <a:extLst>
              <a:ext uri="{FF2B5EF4-FFF2-40B4-BE49-F238E27FC236}">
                <a16:creationId xmlns:a16="http://schemas.microsoft.com/office/drawing/2014/main" id="{F000732B-F825-1104-2840-0806379D7CF5}"/>
              </a:ext>
            </a:extLst>
          </p:cNvPr>
          <p:cNvSpPr/>
          <p:nvPr/>
        </p:nvSpPr>
        <p:spPr>
          <a:xfrm>
            <a:off x="7354671" y="188133"/>
            <a:ext cx="1703825" cy="2093701"/>
          </a:xfrm>
          <a:prstGeom prst="foldedCorne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: 折角 88">
            <a:extLst>
              <a:ext uri="{FF2B5EF4-FFF2-40B4-BE49-F238E27FC236}">
                <a16:creationId xmlns:a16="http://schemas.microsoft.com/office/drawing/2014/main" id="{98D9D2C1-526B-3FC7-E188-F4E39AA3100D}"/>
              </a:ext>
            </a:extLst>
          </p:cNvPr>
          <p:cNvSpPr/>
          <p:nvPr/>
        </p:nvSpPr>
        <p:spPr>
          <a:xfrm>
            <a:off x="7354671" y="2353065"/>
            <a:ext cx="1703825" cy="2093701"/>
          </a:xfrm>
          <a:prstGeom prst="foldedCorne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0" name="图片 89">
            <a:extLst>
              <a:ext uri="{FF2B5EF4-FFF2-40B4-BE49-F238E27FC236}">
                <a16:creationId xmlns:a16="http://schemas.microsoft.com/office/drawing/2014/main" id="{2C0EB661-9536-F986-A39D-43F61664AF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49910" r="47698" b="1006"/>
          <a:stretch/>
        </p:blipFill>
        <p:spPr>
          <a:xfrm>
            <a:off x="7082877" y="44355"/>
            <a:ext cx="687884" cy="645554"/>
          </a:xfrm>
          <a:prstGeom prst="rect">
            <a:avLst/>
          </a:prstGeom>
        </p:spPr>
      </p:pic>
      <p:pic>
        <p:nvPicPr>
          <p:cNvPr id="91" name="图片 90">
            <a:extLst>
              <a:ext uri="{FF2B5EF4-FFF2-40B4-BE49-F238E27FC236}">
                <a16:creationId xmlns:a16="http://schemas.microsoft.com/office/drawing/2014/main" id="{83C02B0B-095F-4316-B65C-F4D021A34F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8554" b="8554"/>
          <a:stretch/>
        </p:blipFill>
        <p:spPr>
          <a:xfrm>
            <a:off x="7204519" y="2289516"/>
            <a:ext cx="560777" cy="487299"/>
          </a:xfrm>
          <a:prstGeom prst="rect">
            <a:avLst/>
          </a:prstGeom>
        </p:spPr>
      </p:pic>
      <p:sp>
        <p:nvSpPr>
          <p:cNvPr id="88" name="十字形 87">
            <a:extLst>
              <a:ext uri="{FF2B5EF4-FFF2-40B4-BE49-F238E27FC236}">
                <a16:creationId xmlns:a16="http://schemas.microsoft.com/office/drawing/2014/main" id="{EF96B6B1-F4F3-0C89-EE76-CB66F3CEC91D}"/>
              </a:ext>
            </a:extLst>
          </p:cNvPr>
          <p:cNvSpPr/>
          <p:nvPr/>
        </p:nvSpPr>
        <p:spPr>
          <a:xfrm>
            <a:off x="7894098" y="286563"/>
            <a:ext cx="282872" cy="248451"/>
          </a:xfrm>
          <a:prstGeom prst="plus">
            <a:avLst>
              <a:gd name="adj" fmla="val 38239"/>
            </a:avLst>
          </a:prstGeom>
          <a:solidFill>
            <a:srgbClr val="0E3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十字形 92">
            <a:extLst>
              <a:ext uri="{FF2B5EF4-FFF2-40B4-BE49-F238E27FC236}">
                <a16:creationId xmlns:a16="http://schemas.microsoft.com/office/drawing/2014/main" id="{C9A319DD-81D9-6558-E8F6-43C4419A9F69}"/>
              </a:ext>
            </a:extLst>
          </p:cNvPr>
          <p:cNvSpPr/>
          <p:nvPr/>
        </p:nvSpPr>
        <p:spPr>
          <a:xfrm>
            <a:off x="7894098" y="2447171"/>
            <a:ext cx="282872" cy="248451"/>
          </a:xfrm>
          <a:prstGeom prst="plus">
            <a:avLst>
              <a:gd name="adj" fmla="val 38239"/>
            </a:avLst>
          </a:prstGeom>
          <a:solidFill>
            <a:srgbClr val="0E3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225D8ABC-6E3C-5F7F-E0EA-7D916AE45090}"/>
              </a:ext>
            </a:extLst>
          </p:cNvPr>
          <p:cNvSpPr/>
          <p:nvPr/>
        </p:nvSpPr>
        <p:spPr>
          <a:xfrm>
            <a:off x="8423644" y="373282"/>
            <a:ext cx="282872" cy="74049"/>
          </a:xfrm>
          <a:prstGeom prst="rect">
            <a:avLst/>
          </a:prstGeom>
          <a:solidFill>
            <a:srgbClr val="0E3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FDDF6CF4-BDFF-CEC9-82B2-C61B91B07E29}"/>
              </a:ext>
            </a:extLst>
          </p:cNvPr>
          <p:cNvSpPr/>
          <p:nvPr/>
        </p:nvSpPr>
        <p:spPr>
          <a:xfrm>
            <a:off x="8423644" y="2538575"/>
            <a:ext cx="282872" cy="74049"/>
          </a:xfrm>
          <a:prstGeom prst="rect">
            <a:avLst/>
          </a:prstGeom>
          <a:solidFill>
            <a:srgbClr val="0E3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04CD398-887B-9B58-880D-F888CBC64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9" y="1600368"/>
            <a:ext cx="974324" cy="97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" name="组合 99">
            <a:extLst>
              <a:ext uri="{FF2B5EF4-FFF2-40B4-BE49-F238E27FC236}">
                <a16:creationId xmlns:a16="http://schemas.microsoft.com/office/drawing/2014/main" id="{0AEE3C6E-359B-C34A-D8F8-EE75425CCF52}"/>
              </a:ext>
            </a:extLst>
          </p:cNvPr>
          <p:cNvGrpSpPr/>
          <p:nvPr/>
        </p:nvGrpSpPr>
        <p:grpSpPr>
          <a:xfrm>
            <a:off x="3659078" y="4367692"/>
            <a:ext cx="1143169" cy="822060"/>
            <a:chOff x="7720696" y="4683437"/>
            <a:chExt cx="1072284" cy="776254"/>
          </a:xfrm>
        </p:grpSpPr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98D03E45-269E-A008-D8E8-028E84C4D331}"/>
                </a:ext>
              </a:extLst>
            </p:cNvPr>
            <p:cNvSpPr/>
            <p:nvPr/>
          </p:nvSpPr>
          <p:spPr>
            <a:xfrm>
              <a:off x="7720696" y="4683437"/>
              <a:ext cx="1072284" cy="776254"/>
            </a:xfrm>
            <a:prstGeom prst="rect">
              <a:avLst/>
            </a:prstGeom>
            <a:solidFill>
              <a:srgbClr val="F7D06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AEF6E47F-32E4-5EDB-F78F-3FD1AA386716}"/>
                </a:ext>
              </a:extLst>
            </p:cNvPr>
            <p:cNvSpPr/>
            <p:nvPr/>
          </p:nvSpPr>
          <p:spPr>
            <a:xfrm>
              <a:off x="7774358" y="4748279"/>
              <a:ext cx="974733" cy="641827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CC8E1959-8828-2F9E-837B-E02FAD2C6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727" y="4812694"/>
              <a:ext cx="529024" cy="52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2C80673D-37D8-4A52-4274-F3E77B0813F4}"/>
              </a:ext>
            </a:extLst>
          </p:cNvPr>
          <p:cNvGrpSpPr/>
          <p:nvPr/>
        </p:nvGrpSpPr>
        <p:grpSpPr>
          <a:xfrm>
            <a:off x="444779" y="2829168"/>
            <a:ext cx="1143169" cy="822060"/>
            <a:chOff x="7720696" y="4683437"/>
            <a:chExt cx="1072284" cy="776254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E6A908CB-5CAE-0EB3-2F26-3481C1BC1AFE}"/>
                </a:ext>
              </a:extLst>
            </p:cNvPr>
            <p:cNvSpPr/>
            <p:nvPr/>
          </p:nvSpPr>
          <p:spPr>
            <a:xfrm>
              <a:off x="7720696" y="4683437"/>
              <a:ext cx="1072284" cy="776254"/>
            </a:xfrm>
            <a:prstGeom prst="rect">
              <a:avLst/>
            </a:prstGeom>
            <a:solidFill>
              <a:srgbClr val="F7D06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D2DD5274-736A-DAD2-7407-BAB8D8882B72}"/>
                </a:ext>
              </a:extLst>
            </p:cNvPr>
            <p:cNvSpPr/>
            <p:nvPr/>
          </p:nvSpPr>
          <p:spPr>
            <a:xfrm>
              <a:off x="7774358" y="4748279"/>
              <a:ext cx="974733" cy="641827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7" name="Picture 4">
              <a:extLst>
                <a:ext uri="{FF2B5EF4-FFF2-40B4-BE49-F238E27FC236}">
                  <a16:creationId xmlns:a16="http://schemas.microsoft.com/office/drawing/2014/main" id="{DE641349-9656-1D9F-80A9-2A3541874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727" y="4812694"/>
              <a:ext cx="529024" cy="52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289CEBDE-61AF-B055-5B44-66BE9413C757}"/>
              </a:ext>
            </a:extLst>
          </p:cNvPr>
          <p:cNvGrpSpPr/>
          <p:nvPr/>
        </p:nvGrpSpPr>
        <p:grpSpPr>
          <a:xfrm>
            <a:off x="3697072" y="482560"/>
            <a:ext cx="1143169" cy="822060"/>
            <a:chOff x="7720696" y="4683437"/>
            <a:chExt cx="1072284" cy="776254"/>
          </a:xfrm>
        </p:grpSpPr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14AF78B5-35CA-95B6-EE15-7823E5CF3C07}"/>
                </a:ext>
              </a:extLst>
            </p:cNvPr>
            <p:cNvSpPr/>
            <p:nvPr/>
          </p:nvSpPr>
          <p:spPr>
            <a:xfrm>
              <a:off x="7720696" y="4683437"/>
              <a:ext cx="1072284" cy="776254"/>
            </a:xfrm>
            <a:prstGeom prst="rect">
              <a:avLst/>
            </a:prstGeom>
            <a:solidFill>
              <a:srgbClr val="F7D064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927FB2B2-C7A9-FBB4-E22F-45027482BFB7}"/>
                </a:ext>
              </a:extLst>
            </p:cNvPr>
            <p:cNvSpPr/>
            <p:nvPr/>
          </p:nvSpPr>
          <p:spPr>
            <a:xfrm>
              <a:off x="7774358" y="4748279"/>
              <a:ext cx="974733" cy="641827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1" name="Picture 4">
              <a:extLst>
                <a:ext uri="{FF2B5EF4-FFF2-40B4-BE49-F238E27FC236}">
                  <a16:creationId xmlns:a16="http://schemas.microsoft.com/office/drawing/2014/main" id="{70463747-DD2D-5362-941B-8CACA1DAF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727" y="4812694"/>
              <a:ext cx="529024" cy="52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1E59F1A8-9618-A6B7-2D4C-90373F0C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567" y="617855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>
            <a:extLst>
              <a:ext uri="{FF2B5EF4-FFF2-40B4-BE49-F238E27FC236}">
                <a16:creationId xmlns:a16="http://schemas.microsoft.com/office/drawing/2014/main" id="{38EF0CCD-1504-8B4C-EBC4-AC0E6D35D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82" y="615414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>
            <a:extLst>
              <a:ext uri="{FF2B5EF4-FFF2-40B4-BE49-F238E27FC236}">
                <a16:creationId xmlns:a16="http://schemas.microsoft.com/office/drawing/2014/main" id="{74BD5FB7-6A67-DC3A-B6A5-289EA7050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64" y="615414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>
            <a:extLst>
              <a:ext uri="{FF2B5EF4-FFF2-40B4-BE49-F238E27FC236}">
                <a16:creationId xmlns:a16="http://schemas.microsoft.com/office/drawing/2014/main" id="{7747D5E3-A510-4393-AAF1-E5314D715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764" y="1063282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6">
            <a:extLst>
              <a:ext uri="{FF2B5EF4-FFF2-40B4-BE49-F238E27FC236}">
                <a16:creationId xmlns:a16="http://schemas.microsoft.com/office/drawing/2014/main" id="{A61F6D66-4D61-12CF-960C-FDC84B0E4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49" y="1063282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6">
            <a:extLst>
              <a:ext uri="{FF2B5EF4-FFF2-40B4-BE49-F238E27FC236}">
                <a16:creationId xmlns:a16="http://schemas.microsoft.com/office/drawing/2014/main" id="{EDF5B72B-62E5-28A2-66F8-AAFA31742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731" y="1063282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6">
            <a:extLst>
              <a:ext uri="{FF2B5EF4-FFF2-40B4-BE49-F238E27FC236}">
                <a16:creationId xmlns:a16="http://schemas.microsoft.com/office/drawing/2014/main" id="{D10FB160-3029-20DD-579D-77F1232B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078" y="1508453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>
            <a:extLst>
              <a:ext uri="{FF2B5EF4-FFF2-40B4-BE49-F238E27FC236}">
                <a16:creationId xmlns:a16="http://schemas.microsoft.com/office/drawing/2014/main" id="{1DBDB16F-9E6C-F2AF-7A4D-8195FB2A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63" y="1508453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>
            <a:extLst>
              <a:ext uri="{FF2B5EF4-FFF2-40B4-BE49-F238E27FC236}">
                <a16:creationId xmlns:a16="http://schemas.microsoft.com/office/drawing/2014/main" id="{F99F5B26-F070-F4C8-7423-A167BE42D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45" y="1508453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6">
            <a:extLst>
              <a:ext uri="{FF2B5EF4-FFF2-40B4-BE49-F238E27FC236}">
                <a16:creationId xmlns:a16="http://schemas.microsoft.com/office/drawing/2014/main" id="{B8AE7645-1AD4-D054-971D-628480C39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033" y="2810112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6">
            <a:extLst>
              <a:ext uri="{FF2B5EF4-FFF2-40B4-BE49-F238E27FC236}">
                <a16:creationId xmlns:a16="http://schemas.microsoft.com/office/drawing/2014/main" id="{7F95406F-DAC8-DBF5-E0AF-16D573D84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548" y="2807671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6">
            <a:extLst>
              <a:ext uri="{FF2B5EF4-FFF2-40B4-BE49-F238E27FC236}">
                <a16:creationId xmlns:a16="http://schemas.microsoft.com/office/drawing/2014/main" id="{025C5936-619F-DF90-4DA9-98B3A1BF5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130" y="2807671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6">
            <a:extLst>
              <a:ext uri="{FF2B5EF4-FFF2-40B4-BE49-F238E27FC236}">
                <a16:creationId xmlns:a16="http://schemas.microsoft.com/office/drawing/2014/main" id="{8D3DED27-A799-D913-D666-83B7BDC85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230" y="3255539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6">
            <a:extLst>
              <a:ext uri="{FF2B5EF4-FFF2-40B4-BE49-F238E27FC236}">
                <a16:creationId xmlns:a16="http://schemas.microsoft.com/office/drawing/2014/main" id="{48AF2193-2FC0-AE57-57F9-F42A51AF6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15" y="3255539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6">
            <a:extLst>
              <a:ext uri="{FF2B5EF4-FFF2-40B4-BE49-F238E27FC236}">
                <a16:creationId xmlns:a16="http://schemas.microsoft.com/office/drawing/2014/main" id="{10509DA6-937C-1800-5F92-E530424C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197" y="3255539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6">
            <a:extLst>
              <a:ext uri="{FF2B5EF4-FFF2-40B4-BE49-F238E27FC236}">
                <a16:creationId xmlns:a16="http://schemas.microsoft.com/office/drawing/2014/main" id="{94F9C1E8-7FAB-72BA-94A6-2BE9DE46C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544" y="3700710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>
            <a:extLst>
              <a:ext uri="{FF2B5EF4-FFF2-40B4-BE49-F238E27FC236}">
                <a16:creationId xmlns:a16="http://schemas.microsoft.com/office/drawing/2014/main" id="{2CD8E3CE-FF9D-9386-1151-26FE75BD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929" y="3700710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6">
            <a:extLst>
              <a:ext uri="{FF2B5EF4-FFF2-40B4-BE49-F238E27FC236}">
                <a16:creationId xmlns:a16="http://schemas.microsoft.com/office/drawing/2014/main" id="{8C3FE975-2FF4-CE03-51E9-D525B902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1" y="3700710"/>
            <a:ext cx="430599" cy="4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文本框 130">
            <a:extLst>
              <a:ext uri="{FF2B5EF4-FFF2-40B4-BE49-F238E27FC236}">
                <a16:creationId xmlns:a16="http://schemas.microsoft.com/office/drawing/2014/main" id="{C801BF15-0244-0D86-46F2-C36D3BB1AFDB}"/>
              </a:ext>
            </a:extLst>
          </p:cNvPr>
          <p:cNvSpPr txBox="1"/>
          <p:nvPr/>
        </p:nvSpPr>
        <p:spPr>
          <a:xfrm>
            <a:off x="2534520" y="4585242"/>
            <a:ext cx="126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等线" panose="02010600030101010101" pitchFamily="2" charset="-122"/>
                <a:cs typeface="+mn-cs"/>
                <a:hlinkClick r:id="rId12" action="ppaction://hlinksldjump"/>
              </a:rPr>
              <a:t>Saskatchewan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briola" panose="04040605051002020D02" pitchFamily="8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1F7D965D-9BF3-4570-490B-E8B7E816B356}"/>
              </a:ext>
            </a:extLst>
          </p:cNvPr>
          <p:cNvSpPr txBox="1"/>
          <p:nvPr/>
        </p:nvSpPr>
        <p:spPr>
          <a:xfrm>
            <a:off x="468257" y="3650700"/>
            <a:ext cx="1065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E3B5C"/>
                </a:solidFill>
                <a:latin typeface="Gabriola" panose="04040605051002020D02" pitchFamily="82" charset="0"/>
              </a:rPr>
              <a:t>Forgot to bring the umbrella.</a:t>
            </a:r>
          </a:p>
          <a:p>
            <a:pPr algn="ctr"/>
            <a:r>
              <a:rPr lang="en-US" altLang="zh-CN" sz="1600" dirty="0">
                <a:solidFill>
                  <a:srgbClr val="FF0000"/>
                </a:solidFill>
                <a:latin typeface="Gabriola" panose="04040605051002020D02" pitchFamily="82" charset="0"/>
              </a:rPr>
              <a:t>- 1 star</a:t>
            </a:r>
            <a:endParaRPr lang="zh-CN" altLang="en-US" sz="1600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24553F5D-7865-E200-FA25-2E4A7CCDFDD5}"/>
              </a:ext>
            </a:extLst>
          </p:cNvPr>
          <p:cNvSpPr txBox="1"/>
          <p:nvPr/>
        </p:nvSpPr>
        <p:spPr>
          <a:xfrm>
            <a:off x="524754" y="462025"/>
            <a:ext cx="966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E3B5C"/>
                </a:solidFill>
                <a:latin typeface="Gabriola" panose="04040605051002020D02" pitchFamily="82" charset="0"/>
              </a:rPr>
              <a:t>Saw the aurora.</a:t>
            </a:r>
          </a:p>
          <a:p>
            <a:pPr algn="ctr"/>
            <a:r>
              <a:rPr lang="en-US" altLang="zh-CN" sz="1600" dirty="0">
                <a:solidFill>
                  <a:srgbClr val="FF0000"/>
                </a:solidFill>
                <a:latin typeface="Gabriola" panose="04040605051002020D02" pitchFamily="82" charset="0"/>
              </a:rPr>
              <a:t>+1 star</a:t>
            </a:r>
            <a:endParaRPr lang="zh-CN" altLang="en-US" sz="1600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AFE2C78F-11F6-E7A3-40DE-EA4D165C002C}"/>
              </a:ext>
            </a:extLst>
          </p:cNvPr>
          <p:cNvSpPr txBox="1"/>
          <p:nvPr/>
        </p:nvSpPr>
        <p:spPr>
          <a:xfrm>
            <a:off x="2533578" y="703714"/>
            <a:ext cx="127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Gabriola" panose="04040605051002020D02" pitchFamily="8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briola" panose="04040605051002020D02" pitchFamily="82" charset="0"/>
                <a:ea typeface="等线" panose="02010600030101010101" pitchFamily="2" charset="-122"/>
                <a:cs typeface="+mn-cs"/>
              </a:rPr>
              <a:t>Newfoundland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briola" panose="04040605051002020D02" pitchFamily="8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608C37A4-9C38-B54A-5E83-1CDD292E6CBE}"/>
              </a:ext>
            </a:extLst>
          </p:cNvPr>
          <p:cNvSpPr txBox="1"/>
          <p:nvPr/>
        </p:nvSpPr>
        <p:spPr>
          <a:xfrm>
            <a:off x="5809027" y="3010369"/>
            <a:ext cx="114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briola" panose="04040605051002020D02" pitchFamily="82" charset="0"/>
                <a:ea typeface="等线" panose="02010600030101010101" pitchFamily="2" charset="-122"/>
                <a:cs typeface="+mn-cs"/>
              </a:rPr>
              <a:t>Quebec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briola" panose="04040605051002020D02" pitchFamily="8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6693DD88-AF7C-DDE8-590F-42A64EE3C354}"/>
              </a:ext>
            </a:extLst>
          </p:cNvPr>
          <p:cNvSpPr txBox="1"/>
          <p:nvPr/>
        </p:nvSpPr>
        <p:spPr>
          <a:xfrm>
            <a:off x="5756479" y="1370401"/>
            <a:ext cx="1221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Gabriola" panose="04040605051002020D02" pitchFamily="8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briola" panose="04040605051002020D02" pitchFamily="82" charset="0"/>
                <a:ea typeface="等线" panose="02010600030101010101" pitchFamily="2" charset="-122"/>
                <a:cs typeface="+mn-cs"/>
              </a:rPr>
              <a:t>Prince Edward Island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briola" panose="04040605051002020D02" pitchFamily="8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6" name="图片 85">
            <a:extLst>
              <a:ext uri="{FF2B5EF4-FFF2-40B4-BE49-F238E27FC236}">
                <a16:creationId xmlns:a16="http://schemas.microsoft.com/office/drawing/2014/main" id="{4A08B240-7BA3-7947-CBE1-60825D247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8554" b="8554"/>
          <a:stretch/>
        </p:blipFill>
        <p:spPr>
          <a:xfrm>
            <a:off x="6137416" y="4925349"/>
            <a:ext cx="560777" cy="487299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02418BCE-6ABC-57B3-6835-0B997C537F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46823" r="46526" b="1007"/>
          <a:stretch/>
        </p:blipFill>
        <p:spPr>
          <a:xfrm>
            <a:off x="6072300" y="4150625"/>
            <a:ext cx="589570" cy="575196"/>
          </a:xfrm>
          <a:prstGeom prst="rect">
            <a:avLst/>
          </a:prstGeom>
        </p:spPr>
      </p:pic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6872D85F-71F9-E61E-4CEA-E5BB5B066CC5}"/>
              </a:ext>
            </a:extLst>
          </p:cNvPr>
          <p:cNvGrpSpPr/>
          <p:nvPr/>
        </p:nvGrpSpPr>
        <p:grpSpPr>
          <a:xfrm>
            <a:off x="3935280" y="2648707"/>
            <a:ext cx="1741394" cy="1401196"/>
            <a:chOff x="4329127" y="276089"/>
            <a:chExt cx="1741394" cy="1401196"/>
          </a:xfrm>
          <a:solidFill>
            <a:srgbClr val="FFCC99"/>
          </a:solidFill>
        </p:grpSpPr>
        <p:sp>
          <p:nvSpPr>
            <p:cNvPr id="139" name="文本框 138">
              <a:extLst>
                <a:ext uri="{FF2B5EF4-FFF2-40B4-BE49-F238E27FC236}">
                  <a16:creationId xmlns:a16="http://schemas.microsoft.com/office/drawing/2014/main" id="{331ECB9B-CCD5-0F75-5D4D-5309A3A1AE15}"/>
                </a:ext>
              </a:extLst>
            </p:cNvPr>
            <p:cNvSpPr txBox="1"/>
            <p:nvPr/>
          </p:nvSpPr>
          <p:spPr>
            <a:xfrm>
              <a:off x="4486818" y="425933"/>
              <a:ext cx="135143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Q: Flower of Alberta?</a:t>
              </a:r>
            </a:p>
          </p:txBody>
        </p:sp>
        <p:sp>
          <p:nvSpPr>
            <p:cNvPr id="140" name="图文框 139">
              <a:extLst>
                <a:ext uri="{FF2B5EF4-FFF2-40B4-BE49-F238E27FC236}">
                  <a16:creationId xmlns:a16="http://schemas.microsoft.com/office/drawing/2014/main" id="{11034A75-BFC2-9174-1B40-D7B2B6E1E1A6}"/>
                </a:ext>
              </a:extLst>
            </p:cNvPr>
            <p:cNvSpPr/>
            <p:nvPr/>
          </p:nvSpPr>
          <p:spPr>
            <a:xfrm>
              <a:off x="4329127" y="276089"/>
              <a:ext cx="1741394" cy="1401196"/>
            </a:xfrm>
            <a:prstGeom prst="frame">
              <a:avLst>
                <a:gd name="adj1" fmla="val 38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D36F1925-23D4-01FD-0D45-A0574D88BEDE}"/>
              </a:ext>
            </a:extLst>
          </p:cNvPr>
          <p:cNvSpPr txBox="1"/>
          <p:nvPr/>
        </p:nvSpPr>
        <p:spPr>
          <a:xfrm>
            <a:off x="494607" y="4434678"/>
            <a:ext cx="1000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Gabriola" panose="04040605051002020D02" pitchFamily="82" charset="0"/>
              </a:rPr>
              <a:t>British</a:t>
            </a:r>
            <a:r>
              <a:rPr lang="zh-CN" altLang="en-US" sz="1800" b="1" dirty="0">
                <a:latin typeface="Gabriola" panose="04040605051002020D02" pitchFamily="82" charset="0"/>
              </a:rPr>
              <a:t> </a:t>
            </a:r>
            <a:r>
              <a:rPr lang="en-US" altLang="zh-CN" sz="1800" b="1" dirty="0">
                <a:latin typeface="Gabriola" panose="04040605051002020D02" pitchFamily="82" charset="0"/>
              </a:rPr>
              <a:t>Columbia</a:t>
            </a:r>
            <a:endParaRPr lang="zh-CN" altLang="en-US" sz="1800" b="1" dirty="0">
              <a:latin typeface="Gabriola" panose="04040605051002020D02" pitchFamily="82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BBE8F29-D5F8-88A9-08E7-C85EDA8A47D8}"/>
              </a:ext>
            </a:extLst>
          </p:cNvPr>
          <p:cNvGrpSpPr/>
          <p:nvPr/>
        </p:nvGrpSpPr>
        <p:grpSpPr>
          <a:xfrm>
            <a:off x="3936450" y="2644384"/>
            <a:ext cx="1741394" cy="1452871"/>
            <a:chOff x="4329127" y="276089"/>
            <a:chExt cx="1741394" cy="1452871"/>
          </a:xfrm>
          <a:solidFill>
            <a:srgbClr val="FFCC99"/>
          </a:solidFill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EF6D9EF-A469-F3B9-82D2-5DEA518F18C5}"/>
                </a:ext>
              </a:extLst>
            </p:cNvPr>
            <p:cNvSpPr txBox="1"/>
            <p:nvPr/>
          </p:nvSpPr>
          <p:spPr>
            <a:xfrm>
              <a:off x="4360956" y="343965"/>
              <a:ext cx="1645658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b="1" dirty="0">
                  <a:solidFill>
                    <a:srgbClr val="C00000"/>
                  </a:solidFill>
                  <a:latin typeface="Calibri" panose="020F0502020204030204"/>
                  <a:ea typeface="等线" panose="02010600030101010101" pitchFamily="2" charset="-122"/>
                </a:rPr>
                <a:t>Q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: Capital of Quebec? </a:t>
              </a:r>
            </a:p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A Quebec city </a:t>
              </a:r>
            </a:p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B Montreal </a:t>
              </a:r>
            </a:p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C Gatineau </a:t>
              </a:r>
            </a:p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D Edmonton</a:t>
              </a:r>
            </a:p>
          </p:txBody>
        </p:sp>
        <p:sp>
          <p:nvSpPr>
            <p:cNvPr id="13" name="图文框 12">
              <a:extLst>
                <a:ext uri="{FF2B5EF4-FFF2-40B4-BE49-F238E27FC236}">
                  <a16:creationId xmlns:a16="http://schemas.microsoft.com/office/drawing/2014/main" id="{246DD401-F173-6BC2-960F-7412999E1D17}"/>
                </a:ext>
              </a:extLst>
            </p:cNvPr>
            <p:cNvSpPr/>
            <p:nvPr/>
          </p:nvSpPr>
          <p:spPr>
            <a:xfrm>
              <a:off x="4329127" y="276089"/>
              <a:ext cx="1741394" cy="1401196"/>
            </a:xfrm>
            <a:prstGeom prst="frame">
              <a:avLst>
                <a:gd name="adj1" fmla="val 38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5C5BC09-86FC-E803-D062-9CEA20F679A6}"/>
              </a:ext>
            </a:extLst>
          </p:cNvPr>
          <p:cNvGrpSpPr/>
          <p:nvPr/>
        </p:nvGrpSpPr>
        <p:grpSpPr>
          <a:xfrm>
            <a:off x="3944353" y="2674164"/>
            <a:ext cx="1741394" cy="1401196"/>
            <a:chOff x="4329127" y="276089"/>
            <a:chExt cx="1741394" cy="1401196"/>
          </a:xfrm>
          <a:solidFill>
            <a:srgbClr val="FFCC99"/>
          </a:solidFill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75CC993-101D-F592-C226-20314408E082}"/>
                </a:ext>
              </a:extLst>
            </p:cNvPr>
            <p:cNvSpPr txBox="1"/>
            <p:nvPr/>
          </p:nvSpPr>
          <p:spPr>
            <a:xfrm>
              <a:off x="4385303" y="407299"/>
              <a:ext cx="1685217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C00000"/>
                  </a:solidFill>
                </a:rPr>
                <a:t>Q: Which province bird is Shar-tailed Grouse? </a:t>
              </a:r>
            </a:p>
            <a:p>
              <a:r>
                <a:rPr lang="en-US" altLang="zh-CN" sz="1100" b="1" dirty="0">
                  <a:solidFill>
                    <a:srgbClr val="C00000"/>
                  </a:solidFill>
                </a:rPr>
                <a:t>A Ontario </a:t>
              </a:r>
            </a:p>
            <a:p>
              <a:r>
                <a:rPr lang="en-US" altLang="zh-CN" sz="1100" b="1" dirty="0">
                  <a:solidFill>
                    <a:srgbClr val="C00000"/>
                  </a:solidFill>
                </a:rPr>
                <a:t>B Manitoba </a:t>
              </a:r>
            </a:p>
            <a:p>
              <a:r>
                <a:rPr lang="en-US" altLang="zh-CN" sz="1100" b="1" dirty="0">
                  <a:solidFill>
                    <a:srgbClr val="C00000"/>
                  </a:solidFill>
                </a:rPr>
                <a:t>C Saskatchewan </a:t>
              </a:r>
            </a:p>
            <a:p>
              <a:r>
                <a:rPr lang="en-US" altLang="zh-CN" sz="1100" b="1" dirty="0">
                  <a:solidFill>
                    <a:srgbClr val="C00000"/>
                  </a:solidFill>
                </a:rPr>
                <a:t>D Nova scotia</a:t>
              </a:r>
              <a:endParaRPr lang="en-US" altLang="zh-CN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图文框 4">
              <a:extLst>
                <a:ext uri="{FF2B5EF4-FFF2-40B4-BE49-F238E27FC236}">
                  <a16:creationId xmlns:a16="http://schemas.microsoft.com/office/drawing/2014/main" id="{812391AD-466B-8FC5-F50E-26B87EF251EE}"/>
                </a:ext>
              </a:extLst>
            </p:cNvPr>
            <p:cNvSpPr/>
            <p:nvPr/>
          </p:nvSpPr>
          <p:spPr>
            <a:xfrm>
              <a:off x="4329127" y="276089"/>
              <a:ext cx="1741394" cy="1401196"/>
            </a:xfrm>
            <a:prstGeom prst="frame">
              <a:avLst>
                <a:gd name="adj1" fmla="val 38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14ACB89-C7A8-EA30-5EFC-1EBBBD190ED6}"/>
              </a:ext>
            </a:extLst>
          </p:cNvPr>
          <p:cNvGrpSpPr/>
          <p:nvPr/>
        </p:nvGrpSpPr>
        <p:grpSpPr>
          <a:xfrm>
            <a:off x="3939231" y="2655332"/>
            <a:ext cx="1741394" cy="1401196"/>
            <a:chOff x="4329127" y="276089"/>
            <a:chExt cx="1741394" cy="1401196"/>
          </a:xfrm>
          <a:solidFill>
            <a:srgbClr val="FFCC99"/>
          </a:solidFill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D0817EF-C868-45A1-899B-52E3314C45F3}"/>
                </a:ext>
              </a:extLst>
            </p:cNvPr>
            <p:cNvSpPr txBox="1"/>
            <p:nvPr/>
          </p:nvSpPr>
          <p:spPr>
            <a:xfrm>
              <a:off x="4366400" y="292290"/>
              <a:ext cx="1685217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C00000"/>
                  </a:solidFill>
                </a:rPr>
                <a:t>Q: Which province and territories is close to the Great Lakes? </a:t>
              </a:r>
            </a:p>
            <a:p>
              <a:r>
                <a:rPr lang="en-US" altLang="zh-CN" sz="1200" b="1" dirty="0">
                  <a:solidFill>
                    <a:srgbClr val="C00000"/>
                  </a:solidFill>
                </a:rPr>
                <a:t>A Nunavut </a:t>
              </a:r>
            </a:p>
            <a:p>
              <a:r>
                <a:rPr lang="en-US" altLang="zh-CN" sz="1200" b="1" dirty="0">
                  <a:solidFill>
                    <a:srgbClr val="C00000"/>
                  </a:solidFill>
                </a:rPr>
                <a:t>B Yukon </a:t>
              </a:r>
            </a:p>
            <a:p>
              <a:r>
                <a:rPr lang="en-US" altLang="zh-CN" sz="1200" b="1" dirty="0">
                  <a:solidFill>
                    <a:srgbClr val="C00000"/>
                  </a:solidFill>
                </a:rPr>
                <a:t>C Michigan </a:t>
              </a:r>
            </a:p>
            <a:p>
              <a:r>
                <a:rPr lang="en-US" altLang="zh-CN" sz="1200" b="1" dirty="0">
                  <a:solidFill>
                    <a:srgbClr val="C00000"/>
                  </a:solidFill>
                </a:rPr>
                <a:t>D Ontario</a:t>
              </a:r>
            </a:p>
          </p:txBody>
        </p:sp>
        <p:sp>
          <p:nvSpPr>
            <p:cNvPr id="8" name="图文框 7">
              <a:extLst>
                <a:ext uri="{FF2B5EF4-FFF2-40B4-BE49-F238E27FC236}">
                  <a16:creationId xmlns:a16="http://schemas.microsoft.com/office/drawing/2014/main" id="{5C796DF7-B076-BCFB-3EC2-5F21C3554408}"/>
                </a:ext>
              </a:extLst>
            </p:cNvPr>
            <p:cNvSpPr/>
            <p:nvPr/>
          </p:nvSpPr>
          <p:spPr>
            <a:xfrm>
              <a:off x="4329127" y="276089"/>
              <a:ext cx="1741394" cy="1401196"/>
            </a:xfrm>
            <a:prstGeom prst="frame">
              <a:avLst>
                <a:gd name="adj1" fmla="val 38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17674AB8-00BC-10BD-5511-557C8D408FFA}"/>
              </a:ext>
            </a:extLst>
          </p:cNvPr>
          <p:cNvGrpSpPr/>
          <p:nvPr/>
        </p:nvGrpSpPr>
        <p:grpSpPr>
          <a:xfrm>
            <a:off x="3948415" y="2640061"/>
            <a:ext cx="1741394" cy="1401196"/>
            <a:chOff x="4329127" y="276089"/>
            <a:chExt cx="1741394" cy="1401196"/>
          </a:xfrm>
          <a:solidFill>
            <a:srgbClr val="FFCC99"/>
          </a:solidFill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E9A3AE2-D7CC-7937-3E6B-0E32DC8A26F8}"/>
                </a:ext>
              </a:extLst>
            </p:cNvPr>
            <p:cNvSpPr txBox="1"/>
            <p:nvPr/>
          </p:nvSpPr>
          <p:spPr>
            <a:xfrm>
              <a:off x="4366400" y="292290"/>
              <a:ext cx="1685217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C00000"/>
                  </a:solidFill>
                </a:rPr>
                <a:t>Q: Which province’s capital locate Pacific Coast? </a:t>
              </a:r>
            </a:p>
            <a:p>
              <a:r>
                <a:rPr lang="en-US" altLang="zh-CN" sz="1200" b="1" dirty="0">
                  <a:solidFill>
                    <a:srgbClr val="C00000"/>
                  </a:solidFill>
                </a:rPr>
                <a:t>A Newfoundland</a:t>
              </a:r>
            </a:p>
            <a:p>
              <a:r>
                <a:rPr lang="en-US" altLang="zh-CN" sz="1200" b="1" dirty="0">
                  <a:solidFill>
                    <a:srgbClr val="C00000"/>
                  </a:solidFill>
                </a:rPr>
                <a:t>B New Brunswick </a:t>
              </a:r>
            </a:p>
            <a:p>
              <a:r>
                <a:rPr lang="en-US" altLang="zh-CN" sz="1200" b="1" dirty="0">
                  <a:solidFill>
                    <a:srgbClr val="C00000"/>
                  </a:solidFill>
                </a:rPr>
                <a:t>C Nova Scotia </a:t>
              </a:r>
            </a:p>
            <a:p>
              <a:r>
                <a:rPr lang="en-US" altLang="zh-CN" sz="1200" b="1" dirty="0">
                  <a:solidFill>
                    <a:srgbClr val="C00000"/>
                  </a:solidFill>
                </a:rPr>
                <a:t>D British Columbia</a:t>
              </a:r>
            </a:p>
          </p:txBody>
        </p:sp>
        <p:sp>
          <p:nvSpPr>
            <p:cNvPr id="14" name="图文框 13">
              <a:extLst>
                <a:ext uri="{FF2B5EF4-FFF2-40B4-BE49-F238E27FC236}">
                  <a16:creationId xmlns:a16="http://schemas.microsoft.com/office/drawing/2014/main" id="{8FDB663B-00AF-E9C0-D5A4-8CAFCB176437}"/>
                </a:ext>
              </a:extLst>
            </p:cNvPr>
            <p:cNvSpPr/>
            <p:nvPr/>
          </p:nvSpPr>
          <p:spPr>
            <a:xfrm>
              <a:off x="4329127" y="276089"/>
              <a:ext cx="1741394" cy="1401196"/>
            </a:xfrm>
            <a:prstGeom prst="frame">
              <a:avLst>
                <a:gd name="adj1" fmla="val 38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EADED93-3475-FDDE-3B38-9CA37B7E6453}"/>
              </a:ext>
            </a:extLst>
          </p:cNvPr>
          <p:cNvGrpSpPr/>
          <p:nvPr/>
        </p:nvGrpSpPr>
        <p:grpSpPr>
          <a:xfrm>
            <a:off x="3910875" y="2655331"/>
            <a:ext cx="1750846" cy="1401196"/>
            <a:chOff x="4329127" y="276089"/>
            <a:chExt cx="1750846" cy="1401196"/>
          </a:xfrm>
          <a:solidFill>
            <a:srgbClr val="FFCC99"/>
          </a:solidFill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E531EA6-AD9F-FAD6-6D32-66973F4CB511}"/>
                </a:ext>
              </a:extLst>
            </p:cNvPr>
            <p:cNvSpPr txBox="1"/>
            <p:nvPr/>
          </p:nvSpPr>
          <p:spPr>
            <a:xfrm>
              <a:off x="4394756" y="314812"/>
              <a:ext cx="168521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</a:rPr>
                <a:t>Q: In which province and territory is the highest mountain in Canada?</a:t>
              </a:r>
            </a:p>
          </p:txBody>
        </p:sp>
        <p:sp>
          <p:nvSpPr>
            <p:cNvPr id="17" name="图文框 16">
              <a:extLst>
                <a:ext uri="{FF2B5EF4-FFF2-40B4-BE49-F238E27FC236}">
                  <a16:creationId xmlns:a16="http://schemas.microsoft.com/office/drawing/2014/main" id="{C2DCD0AC-FD68-60E7-7196-F632BA878A83}"/>
                </a:ext>
              </a:extLst>
            </p:cNvPr>
            <p:cNvSpPr/>
            <p:nvPr/>
          </p:nvSpPr>
          <p:spPr>
            <a:xfrm>
              <a:off x="4329127" y="276089"/>
              <a:ext cx="1741394" cy="1401196"/>
            </a:xfrm>
            <a:prstGeom prst="frame">
              <a:avLst>
                <a:gd name="adj1" fmla="val 38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C9451B3-062A-AC2D-23A4-1EF038C3061A}"/>
              </a:ext>
            </a:extLst>
          </p:cNvPr>
          <p:cNvGrpSpPr/>
          <p:nvPr/>
        </p:nvGrpSpPr>
        <p:grpSpPr>
          <a:xfrm>
            <a:off x="3913693" y="2610529"/>
            <a:ext cx="1777107" cy="1401196"/>
            <a:chOff x="4329127" y="276089"/>
            <a:chExt cx="1777107" cy="1401196"/>
          </a:xfrm>
          <a:solidFill>
            <a:srgbClr val="FFCC99"/>
          </a:solidFill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D324AEA-6625-BBE5-2B9D-B031C4C0FB64}"/>
                </a:ext>
              </a:extLst>
            </p:cNvPr>
            <p:cNvSpPr txBox="1"/>
            <p:nvPr/>
          </p:nvSpPr>
          <p:spPr>
            <a:xfrm>
              <a:off x="4421017" y="477471"/>
              <a:ext cx="168521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</a:rPr>
                <a:t>Q: What is the capital of New Brunswick?</a:t>
              </a:r>
            </a:p>
          </p:txBody>
        </p:sp>
        <p:sp>
          <p:nvSpPr>
            <p:cNvPr id="24" name="图文框 23">
              <a:extLst>
                <a:ext uri="{FF2B5EF4-FFF2-40B4-BE49-F238E27FC236}">
                  <a16:creationId xmlns:a16="http://schemas.microsoft.com/office/drawing/2014/main" id="{42A1EBD8-BEB7-0832-A949-106BB7674FE0}"/>
                </a:ext>
              </a:extLst>
            </p:cNvPr>
            <p:cNvSpPr/>
            <p:nvPr/>
          </p:nvSpPr>
          <p:spPr>
            <a:xfrm>
              <a:off x="4329127" y="276089"/>
              <a:ext cx="1741394" cy="1401196"/>
            </a:xfrm>
            <a:prstGeom prst="frame">
              <a:avLst>
                <a:gd name="adj1" fmla="val 38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FFF7822-1E18-29EE-19B4-12B6DA31C6F8}"/>
              </a:ext>
            </a:extLst>
          </p:cNvPr>
          <p:cNvGrpSpPr/>
          <p:nvPr/>
        </p:nvGrpSpPr>
        <p:grpSpPr>
          <a:xfrm>
            <a:off x="3930047" y="2629361"/>
            <a:ext cx="1777107" cy="1401196"/>
            <a:chOff x="4329127" y="276089"/>
            <a:chExt cx="1777107" cy="1401196"/>
          </a:xfrm>
          <a:solidFill>
            <a:srgbClr val="FFCC99"/>
          </a:solidFill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31B8FF5-ADBD-CCF1-4C35-FB112EDED9DC}"/>
                </a:ext>
              </a:extLst>
            </p:cNvPr>
            <p:cNvSpPr txBox="1"/>
            <p:nvPr/>
          </p:nvSpPr>
          <p:spPr>
            <a:xfrm>
              <a:off x="4421017" y="477471"/>
              <a:ext cx="168521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</a:rPr>
                <a:t>Q: What is Canada's smallest province? </a:t>
              </a:r>
            </a:p>
          </p:txBody>
        </p:sp>
        <p:sp>
          <p:nvSpPr>
            <p:cNvPr id="35" name="图文框 34">
              <a:extLst>
                <a:ext uri="{FF2B5EF4-FFF2-40B4-BE49-F238E27FC236}">
                  <a16:creationId xmlns:a16="http://schemas.microsoft.com/office/drawing/2014/main" id="{0086234B-4FA2-3264-F684-715D0AF75507}"/>
                </a:ext>
              </a:extLst>
            </p:cNvPr>
            <p:cNvSpPr/>
            <p:nvPr/>
          </p:nvSpPr>
          <p:spPr>
            <a:xfrm>
              <a:off x="4329127" y="276089"/>
              <a:ext cx="1741394" cy="1401196"/>
            </a:xfrm>
            <a:prstGeom prst="frame">
              <a:avLst>
                <a:gd name="adj1" fmla="val 38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BB29625E-035A-C116-AFD0-2CB371B09528}"/>
              </a:ext>
            </a:extLst>
          </p:cNvPr>
          <p:cNvGrpSpPr/>
          <p:nvPr/>
        </p:nvGrpSpPr>
        <p:grpSpPr>
          <a:xfrm>
            <a:off x="3898998" y="2624823"/>
            <a:ext cx="1741394" cy="1401196"/>
            <a:chOff x="4329127" y="276089"/>
            <a:chExt cx="1741394" cy="1401196"/>
          </a:xfrm>
          <a:solidFill>
            <a:srgbClr val="FFCC99"/>
          </a:solidFill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FBE9E29-C5CA-93AA-551E-5D4B9C47CDC4}"/>
                </a:ext>
              </a:extLst>
            </p:cNvPr>
            <p:cNvSpPr txBox="1"/>
            <p:nvPr/>
          </p:nvSpPr>
          <p:spPr>
            <a:xfrm>
              <a:off x="4355720" y="489807"/>
              <a:ext cx="1688207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</a:rPr>
                <a:t>Q: Which two provinces face the Atlantic Ocean?</a:t>
              </a:r>
            </a:p>
          </p:txBody>
        </p:sp>
        <p:sp>
          <p:nvSpPr>
            <p:cNvPr id="42" name="图文框 41">
              <a:extLst>
                <a:ext uri="{FF2B5EF4-FFF2-40B4-BE49-F238E27FC236}">
                  <a16:creationId xmlns:a16="http://schemas.microsoft.com/office/drawing/2014/main" id="{645E9276-CA1C-E0E4-2BD5-1F6F8F43854B}"/>
                </a:ext>
              </a:extLst>
            </p:cNvPr>
            <p:cNvSpPr/>
            <p:nvPr/>
          </p:nvSpPr>
          <p:spPr>
            <a:xfrm>
              <a:off x="4329127" y="276089"/>
              <a:ext cx="1741394" cy="1401196"/>
            </a:xfrm>
            <a:prstGeom prst="frame">
              <a:avLst>
                <a:gd name="adj1" fmla="val 38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6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decel="7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-0.11754 0.00362 " pathEditMode="relative" rAng="0" ptsTypes="AA">
                                      <p:cBhvr>
                                        <p:cTn id="19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54 0.00362 L -0.20382 0.00056 " pathEditMode="relative" rAng="0" ptsTypes="AA">
                                      <p:cBhvr>
                                        <p:cTn id="20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82 0.00056 L -0.31302 0.00167 " pathEditMode="relative" rAng="0" ptsTypes="AA">
                                      <p:cBhvr>
                                        <p:cTn id="20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02 0.00167 L -0.46875 0.00362 " pathEditMode="relative" rAng="0" ptsTypes="AA">
                                      <p:cBhvr>
                                        <p:cTn id="2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5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875 0.00362 L -0.62153 -0.0425 " pathEditMode="relative" rAng="0" ptsTypes="AA">
                                      <p:cBhvr>
                                        <p:cTn id="2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9" y="-2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153 -0.0425 L -0.6665 -0.15638 " pathEditMode="relative" rAng="0" ptsTypes="AA">
                                      <p:cBhvr>
                                        <p:cTn id="2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65 -0.15638 L -0.6507 -0.32666 " pathEditMode="relative" rAng="0" ptsTypes="AA">
                                      <p:cBhvr>
                                        <p:cTn id="2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8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07 -0.32666 L -0.64132 -0.46805 " pathEditMode="relative" rAng="0" ptsTypes="AA">
                                      <p:cBhvr>
                                        <p:cTn id="2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132 -0.46805 L -0.65469 -0.61194 " pathEditMode="relative" rAng="0" ptsTypes="AA">
                                      <p:cBhvr>
                                        <p:cTn id="2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7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469 -0.61194 L -0.6573 -0.75583 " pathEditMode="relative" rAng="0" ptsTypes="AA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7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73 -0.75583 L -0.47327 -0.80388 " pathEditMode="relative" rAng="0" ptsTypes="AA">
                                      <p:cBhvr>
                                        <p:cTn id="23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1" y="-2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327 -0.80388 L -0.35608 -0.80277 " pathEditMode="relative" rAng="0" ptsTypes="AA">
                                      <p:cBhvr>
                                        <p:cTn id="2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1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08 -0.80277 L -0.23559 -0.81305 " pathEditMode="relative" rAng="0" ptsTypes="AA">
                                      <p:cBhvr>
                                        <p:cTn id="24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4" y="-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-0.81305 L -0.15417 -0.80916 " pathEditMode="relative" rAng="0" ptsTypes="AA">
                                      <p:cBhvr>
                                        <p:cTn id="25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17 -0.80916 L -0.00921 -0.80055 " pathEditMode="relative" rAng="0" ptsTypes="AA">
                                      <p:cBhvr>
                                        <p:cTn id="2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1 -0.80055 L 0.0493 -0.57111 " pathEditMode="relative" rAng="0" ptsTypes="AA">
                                      <p:cBhvr>
                                        <p:cTn id="2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 -0.57111 L 0.03715 -0.46805 " pathEditMode="relative" rAng="0" ptsTypes="AA">
                                      <p:cBhvr>
                                        <p:cTn id="2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15 -0.46805 L 0.05972 -0.33222 " pathEditMode="relative" rAng="0" ptsTypes="AA">
                                      <p:cBhvr>
                                        <p:cTn id="26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" y="6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0.33222 L 0.04392 -0.19638 " pathEditMode="relative" rAng="0" ptsTypes="AA">
                                      <p:cBhvr>
                                        <p:cTn id="27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6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92 -0.19638 L 3.88889E-6 -4.44444E-6 " pathEditMode="relative" rAng="0" ptsTypes="AA">
                                      <p:cBhvr>
                                        <p:cTn id="27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0.11719 -0.00028 " pathEditMode="relative" rAng="0" ptsTypes="AA">
                                      <p:cBhvr>
                                        <p:cTn id="28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19 -0.00028 L -0.19965 -0.0025 " pathEditMode="relative" rAng="0" ptsTypes="AA">
                                      <p:cBhvr>
                                        <p:cTn id="28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65 -0.0025 L -0.31024 -0.03389 " pathEditMode="relative" rAng="0" ptsTypes="AA">
                                      <p:cBhvr>
                                        <p:cTn id="28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-1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24 -0.03389 L -0.44705 0.01444 " pathEditMode="relative" rAng="0" ptsTypes="AA">
                                      <p:cBhvr>
                                        <p:cTn id="2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0" y="2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05 0.01444 L -0.56458 0.03277 " pathEditMode="relative" rAng="0" ptsTypes="AA">
                                      <p:cBhvr>
                                        <p:cTn id="29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58 0.03277 L -0.52153 -0.08028 " pathEditMode="relative" rAng="0" ptsTypes="AA">
                                      <p:cBhvr>
                                        <p:cTn id="30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-5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153 -0.08028 L -0.54288 -0.19334 " pathEditMode="relative" rAng="0" ptsTypes="AA">
                                      <p:cBhvr>
                                        <p:cTn id="30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-5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288 -0.19334 L -0.56111 -0.34556 " pathEditMode="relative" rAng="0" ptsTypes="AA">
                                      <p:cBhvr>
                                        <p:cTn id="30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" y="-7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11 -0.34556 L -0.56667 -0.48139 " pathEditMode="relative" rAng="0" ptsTypes="AA">
                                      <p:cBhvr>
                                        <p:cTn id="3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667 -0.48139 L -0.53715 -0.5775 " pathEditMode="relative" rAng="0" ptsTypes="AA">
                                      <p:cBhvr>
                                        <p:cTn id="31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-4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15 -0.5775 L -0.46285 -0.59334 " pathEditMode="relative" rAng="0" ptsTypes="AA">
                                      <p:cBhvr>
                                        <p:cTn id="32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-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285 -0.59334 L -0.36562 -0.58139 " pathEditMode="relative" rAng="0" ptsTypes="AA">
                                      <p:cBhvr>
                                        <p:cTn id="32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562 -0.58139 L -0.24062 -0.54973 " pathEditMode="relative" rAng="0" ptsTypes="AA">
                                      <p:cBhvr>
                                        <p:cTn id="3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62 -0.54973 L -0.15799 -0.58334 " pathEditMode="relative" rAng="0" ptsTypes="AA">
                                      <p:cBhvr>
                                        <p:cTn id="33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-1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99 -0.58334 L -0.01944 -0.60139 " pathEditMode="relative" rAng="0" ptsTypes="AA">
                                      <p:cBhvr>
                                        <p:cTn id="3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4 -0.60139 L -0.05295 -0.45084 " pathEditMode="relative" rAng="0" ptsTypes="AA">
                                      <p:cBhvr>
                                        <p:cTn id="3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" y="7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95 -0.45084 L -0.03871 -0.34556 " pathEditMode="relative" rAng="0" ptsTypes="AA">
                                      <p:cBhvr>
                                        <p:cTn id="3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5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71 -0.34556 L -0.07552 -0.21973 " pathEditMode="relative" rAng="0" ptsTypes="AA">
                                      <p:cBhvr>
                                        <p:cTn id="34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" y="6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52 -0.21973 L -0.05521 -0.09806 " pathEditMode="relative" rAng="0" ptsTypes="AA">
                                      <p:cBhvr>
                                        <p:cTn id="35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6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1 -0.09806 L -5.55556E-7 3.33333E-6 " pathEditMode="relative" rAng="0" ptsTypes="AA">
                                      <p:cBhvr>
                                        <p:cTn id="3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4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DC809B2-E6BF-B3AA-D4BD-68E02F0D9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0" y="1999085"/>
            <a:ext cx="4522440" cy="359081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A2C928B-989A-2F33-DD62-AD430F86D6F0}"/>
              </a:ext>
            </a:extLst>
          </p:cNvPr>
          <p:cNvSpPr txBox="1"/>
          <p:nvPr/>
        </p:nvSpPr>
        <p:spPr>
          <a:xfrm rot="10800000" flipH="1" flipV="1">
            <a:off x="0" y="-42988"/>
            <a:ext cx="2348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hlinkClick r:id="rId4" action="ppaction://hlinksldjump"/>
              </a:rPr>
              <a:t>Manitoba</a:t>
            </a:r>
            <a:endParaRPr lang="zh-CN" altLang="en-US" sz="36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EB0935F-76B8-CAC1-A6C8-82EFEF7155E0}"/>
              </a:ext>
            </a:extLst>
          </p:cNvPr>
          <p:cNvSpPr txBox="1"/>
          <p:nvPr/>
        </p:nvSpPr>
        <p:spPr>
          <a:xfrm>
            <a:off x="470979" y="5466791"/>
            <a:ext cx="40074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hlinkClick r:id="rId5"/>
              </a:rPr>
              <a:t>Manitoba Cities &amp; Towns | MB Interest &amp; Facts &amp; Maps (canadianonly.ca)</a:t>
            </a:r>
            <a:endParaRPr lang="zh-CN" altLang="en-US" sz="1000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1DED3A0-86C9-077B-5084-01DA74256B1B}"/>
              </a:ext>
            </a:extLst>
          </p:cNvPr>
          <p:cNvGrpSpPr/>
          <p:nvPr/>
        </p:nvGrpSpPr>
        <p:grpSpPr>
          <a:xfrm>
            <a:off x="144778" y="2039826"/>
            <a:ext cx="1905001" cy="2166414"/>
            <a:chOff x="329160" y="1933146"/>
            <a:chExt cx="1905001" cy="2166414"/>
          </a:xfrm>
        </p:grpSpPr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514765D2-611F-C450-7221-B193D07D253E}"/>
                </a:ext>
              </a:extLst>
            </p:cNvPr>
            <p:cNvCxnSpPr>
              <a:cxnSpLocks/>
            </p:cNvCxnSpPr>
            <p:nvPr/>
          </p:nvCxnSpPr>
          <p:spPr>
            <a:xfrm>
              <a:off x="1210450" y="2333256"/>
              <a:ext cx="1023711" cy="176630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D38B954-13A2-4F9D-1D6F-6C7444BF598B}"/>
                </a:ext>
              </a:extLst>
            </p:cNvPr>
            <p:cNvSpPr txBox="1"/>
            <p:nvPr/>
          </p:nvSpPr>
          <p:spPr>
            <a:xfrm>
              <a:off x="329160" y="1933146"/>
              <a:ext cx="19050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0" dirty="0">
                  <a:solidFill>
                    <a:srgbClr val="FF0000"/>
                  </a:solidFill>
                  <a:effectLst/>
                  <a:latin typeface="Söhne"/>
                </a:rPr>
                <a:t>Central Canada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E88972C-E2E4-D938-B597-28B3A5ADA24D}"/>
              </a:ext>
            </a:extLst>
          </p:cNvPr>
          <p:cNvSpPr txBox="1"/>
          <p:nvPr/>
        </p:nvSpPr>
        <p:spPr>
          <a:xfrm>
            <a:off x="5092614" y="2850690"/>
            <a:ext cx="40743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D0D0D"/>
                </a:solidFill>
                <a:latin typeface="Söhne"/>
              </a:rPr>
              <a:t>T</a:t>
            </a:r>
            <a:r>
              <a:rPr lang="en-US" altLang="zh-CN" b="1" i="0" dirty="0">
                <a:solidFill>
                  <a:srgbClr val="0D0D0D"/>
                </a:solidFill>
                <a:effectLst/>
                <a:latin typeface="Söhne"/>
              </a:rPr>
              <a:t>opography:</a:t>
            </a: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 Predominantly 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Söhne"/>
              </a:rPr>
              <a:t>plains</a:t>
            </a: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, cut by rivers, lakes and glacial remnants.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CN" b="1" i="0" dirty="0">
                <a:solidFill>
                  <a:srgbClr val="0D0D0D"/>
                </a:solidFill>
                <a:effectLst/>
                <a:latin typeface="Söhne"/>
              </a:rPr>
              <a:t>Climate: 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Söhne"/>
              </a:rPr>
              <a:t>Extreme continental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D0D0D"/>
                </a:solidFill>
                <a:latin typeface="Söhne"/>
              </a:rPr>
              <a:t>E</a:t>
            </a:r>
            <a:r>
              <a:rPr lang="en-US" altLang="zh-CN" b="1" i="0" dirty="0">
                <a:solidFill>
                  <a:srgbClr val="0D0D0D"/>
                </a:solidFill>
                <a:effectLst/>
                <a:latin typeface="Söhne"/>
              </a:rPr>
              <a:t>conomy:</a:t>
            </a: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 A</a:t>
            </a:r>
            <a:r>
              <a:rPr lang="en-US" altLang="zh-CN" b="0" i="0" dirty="0">
                <a:effectLst/>
                <a:latin typeface="Söhne"/>
              </a:rPr>
              <a:t>griculture</a:t>
            </a: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, mining, hydroelectric power and manufacturing. </a:t>
            </a:r>
            <a:r>
              <a:rPr lang="en-US" altLang="zh-CN" dirty="0">
                <a:solidFill>
                  <a:srgbClr val="0D0D0D"/>
                </a:solidFill>
                <a:latin typeface="Söhne"/>
              </a:rPr>
              <a:t>Due to the 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Söhne"/>
              </a:rPr>
              <a:t>black soil</a:t>
            </a: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, agriculture is the largest sector and Manitoba has 12% of Canada's farmland. The main crops are various grains (19.0%) and oilseeds (7.9%).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CN" b="1" i="0" dirty="0">
                <a:solidFill>
                  <a:srgbClr val="0D0D0D"/>
                </a:solidFill>
                <a:effectLst/>
                <a:latin typeface="Söhne"/>
              </a:rPr>
              <a:t>Capital:</a:t>
            </a: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Söhne"/>
              </a:rPr>
              <a:t>Winnipeg</a:t>
            </a:r>
            <a:endParaRPr lang="en-US" altLang="zh-CN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9937C98-4D92-2C95-AE4D-408A1EE0ED87}"/>
              </a:ext>
            </a:extLst>
          </p:cNvPr>
          <p:cNvSpPr txBox="1"/>
          <p:nvPr/>
        </p:nvSpPr>
        <p:spPr>
          <a:xfrm>
            <a:off x="1867457" y="8025"/>
            <a:ext cx="249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Open Sans Light" panose="020B0306030504020204" pitchFamily="34" charset="0"/>
              </a:rPr>
              <a:t>The Keystone Province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E92A5D7-1CA5-9377-C591-B9A8D9F51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36" y="516703"/>
            <a:ext cx="2024563" cy="213097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490DF80-05B8-D471-7832-DF04A13221BB}"/>
              </a:ext>
            </a:extLst>
          </p:cNvPr>
          <p:cNvSpPr txBox="1"/>
          <p:nvPr/>
        </p:nvSpPr>
        <p:spPr>
          <a:xfrm>
            <a:off x="4199380" y="77599"/>
            <a:ext cx="46367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hlinkClick r:id="rId5"/>
              </a:rPr>
              <a:t>Manitoba Cities &amp; Towns | MB Interest &amp; Facts &amp; Maps (canadianonly.ca)</a:t>
            </a:r>
            <a:endParaRPr lang="zh-CN" altLang="en-US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64EC5-6A82-BC0B-6FA0-35C7481AF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661" y="604327"/>
            <a:ext cx="2421966" cy="1374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C28130-254E-49C5-A26C-C0F48B335609}"/>
              </a:ext>
            </a:extLst>
          </p:cNvPr>
          <p:cNvSpPr txBox="1"/>
          <p:nvPr/>
        </p:nvSpPr>
        <p:spPr>
          <a:xfrm>
            <a:off x="2020513" y="274753"/>
            <a:ext cx="4666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FF0000"/>
                </a:solidFill>
                <a:effectLst/>
                <a:latin typeface="Söhne"/>
              </a:rPr>
              <a:t>plains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391763-A699-AFBE-D374-E38DBE7A5BEA}"/>
              </a:ext>
            </a:extLst>
          </p:cNvPr>
          <p:cNvSpPr txBox="1"/>
          <p:nvPr/>
        </p:nvSpPr>
        <p:spPr>
          <a:xfrm>
            <a:off x="2586854" y="1362718"/>
            <a:ext cx="28450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63 First Nations in the province and five</a:t>
            </a:r>
            <a:r>
              <a:rPr lang="zh-CN" altLang="en-US" dirty="0"/>
              <a:t> </a:t>
            </a:r>
            <a:r>
              <a:rPr lang="en-US" dirty="0"/>
              <a:t>indigenous linguistic groups. The languages are </a:t>
            </a:r>
            <a:r>
              <a:rPr lang="en-US" dirty="0" err="1"/>
              <a:t>Nēhiyawēwin</a:t>
            </a:r>
            <a:r>
              <a:rPr lang="en-US" dirty="0"/>
              <a:t>, Ojibwe, Dakota, Oji-Cree, and Dene.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9B8825-DCED-FE0B-2BC6-17B07F1D1D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1175" y="603344"/>
            <a:ext cx="1798118" cy="207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2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1CDE0-4A11-7051-B221-8D4625326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43474FD-9B4E-AA0B-4C4A-705BCC2E6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709" y="2039826"/>
            <a:ext cx="4522439" cy="359081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B2058FE-A1E6-711C-E855-680B49E2315E}"/>
              </a:ext>
            </a:extLst>
          </p:cNvPr>
          <p:cNvSpPr txBox="1"/>
          <p:nvPr/>
        </p:nvSpPr>
        <p:spPr>
          <a:xfrm rot="10800000" flipH="1" flipV="1">
            <a:off x="0" y="-58918"/>
            <a:ext cx="291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hlinkClick r:id="rId3" action="ppaction://hlinksldjump"/>
              </a:rPr>
              <a:t>Saskatchewan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5482DB2-6912-63C5-994C-54001D304CF3}"/>
              </a:ext>
            </a:extLst>
          </p:cNvPr>
          <p:cNvSpPr txBox="1"/>
          <p:nvPr/>
        </p:nvSpPr>
        <p:spPr>
          <a:xfrm>
            <a:off x="470979" y="5466791"/>
            <a:ext cx="44031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dirty="0">
                <a:hlinkClick r:id="rId4"/>
              </a:rPr>
              <a:t>Saskatchewan Cities &amp; Towns | SK Interests &amp; Facts &amp; Maps (canadianonly.ca)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335F1A9-01BF-DDD7-D37D-8E95F09BBEEE}"/>
              </a:ext>
            </a:extLst>
          </p:cNvPr>
          <p:cNvGrpSpPr/>
          <p:nvPr/>
        </p:nvGrpSpPr>
        <p:grpSpPr>
          <a:xfrm>
            <a:off x="144778" y="2039826"/>
            <a:ext cx="1905001" cy="2158794"/>
            <a:chOff x="329160" y="1933146"/>
            <a:chExt cx="1905001" cy="2158794"/>
          </a:xfrm>
        </p:grpSpPr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449611B7-8106-7FE8-EB95-C44A3485E989}"/>
                </a:ext>
              </a:extLst>
            </p:cNvPr>
            <p:cNvCxnSpPr>
              <a:cxnSpLocks/>
            </p:cNvCxnSpPr>
            <p:nvPr/>
          </p:nvCxnSpPr>
          <p:spPr>
            <a:xfrm>
              <a:off x="1210450" y="2333256"/>
              <a:ext cx="726532" cy="175868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CFBAD50-D0A0-2DAC-E87B-E4220ABC512C}"/>
                </a:ext>
              </a:extLst>
            </p:cNvPr>
            <p:cNvSpPr txBox="1"/>
            <p:nvPr/>
          </p:nvSpPr>
          <p:spPr>
            <a:xfrm>
              <a:off x="329160" y="1933146"/>
              <a:ext cx="19050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öhne"/>
                  <a:ea typeface="等线" panose="02010600030101010101" pitchFamily="2" charset="-122"/>
                  <a:cs typeface="+mn-cs"/>
                </a:rPr>
                <a:t>Central Canada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9F019C19-540B-FC71-33C4-F5B7392D84F8}"/>
              </a:ext>
            </a:extLst>
          </p:cNvPr>
          <p:cNvSpPr txBox="1"/>
          <p:nvPr/>
        </p:nvSpPr>
        <p:spPr>
          <a:xfrm>
            <a:off x="4874148" y="2447134"/>
            <a:ext cx="40743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Topography: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 Saskatchewan has two main geographical regions: the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Canadian Shield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 in the north and the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Interior Plains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in the south.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Climate: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Continental climate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in the central and eastern part of the province. </a:t>
            </a:r>
            <a:r>
              <a:rPr lang="en-US" altLang="zh-CN" dirty="0">
                <a:solidFill>
                  <a:srgbClr val="FF0000"/>
                </a:solidFill>
                <a:latin typeface="Söhne"/>
                <a:ea typeface="等线" panose="02010600030101010101" pitchFamily="2" charset="-122"/>
              </a:rPr>
              <a:t>S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emi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-arid steppe climate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in the south and southwest.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Economy: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 Agriculture, mining and energy. </a:t>
            </a: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The main crops are wheat.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Capital: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Regina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3B0B679-0656-F117-AB60-4E8776C4C726}"/>
              </a:ext>
            </a:extLst>
          </p:cNvPr>
          <p:cNvSpPr txBox="1"/>
          <p:nvPr/>
        </p:nvSpPr>
        <p:spPr>
          <a:xfrm>
            <a:off x="999504" y="515537"/>
            <a:ext cx="3794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333333"/>
                </a:solidFill>
                <a:effectLst/>
                <a:latin typeface="Open Sans Light" panose="020B0306030504020204" pitchFamily="34" charset="0"/>
              </a:rPr>
              <a:t>which means “swiftly flowing river”.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4DFB497-4F41-A5F7-E091-16877BA57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18" y="620794"/>
            <a:ext cx="2398220" cy="175432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40FBFE-93CD-4FBF-D067-AE01773EDA33}"/>
              </a:ext>
            </a:extLst>
          </p:cNvPr>
          <p:cNvSpPr txBox="1"/>
          <p:nvPr/>
        </p:nvSpPr>
        <p:spPr>
          <a:xfrm>
            <a:off x="4509911" y="98822"/>
            <a:ext cx="45224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hlinkClick r:id="rId4"/>
              </a:rPr>
              <a:t>Saskatchewan Cities &amp; Towns | SK Interests &amp; Facts &amp; Maps (canadianonly.ca)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6C3A1-3A93-7ABA-BE33-D658163E87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62" y="819741"/>
            <a:ext cx="2420551" cy="12200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A38699-082B-C5F5-57A8-B50403D59D93}"/>
              </a:ext>
            </a:extLst>
          </p:cNvPr>
          <p:cNvSpPr txBox="1"/>
          <p:nvPr/>
        </p:nvSpPr>
        <p:spPr>
          <a:xfrm>
            <a:off x="2563690" y="874290"/>
            <a:ext cx="4701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öhne"/>
                <a:ea typeface="等线" panose="02010600030101010101" pitchFamily="2" charset="-122"/>
                <a:cs typeface="+mn-cs"/>
              </a:rPr>
              <a:t>Canadian Shield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13D428-DB88-A3EF-2BD8-E93E16056DE4}"/>
              </a:ext>
            </a:extLst>
          </p:cNvPr>
          <p:cNvSpPr txBox="1"/>
          <p:nvPr/>
        </p:nvSpPr>
        <p:spPr>
          <a:xfrm>
            <a:off x="2885762" y="1459325"/>
            <a:ext cx="2522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</a:rPr>
              <a:t>First Nations ethnicities in the province include the Cree, Assiniboine, Saulteaux, Lakota, Dene and Dakota.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DFEAFC-4882-9854-B484-3547919B7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975" y="602607"/>
            <a:ext cx="13843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0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11939</TotalTime>
  <Words>432</Words>
  <Application>Microsoft Macintosh PowerPoint</Application>
  <PresentationFormat>On-screen Show (16:10)</PresentationFormat>
  <Paragraphs>76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等线</vt:lpstr>
      <vt:lpstr>Söhne</vt:lpstr>
      <vt:lpstr>Arial</vt:lpstr>
      <vt:lpstr>Bradley Hand ITC</vt:lpstr>
      <vt:lpstr>Calibri</vt:lpstr>
      <vt:lpstr>Calibri Light</vt:lpstr>
      <vt:lpstr>Gabriola</vt:lpstr>
      <vt:lpstr>Open Sans Light</vt:lpstr>
      <vt:lpstr>Office 主题​​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Yao Ginny</dc:creator>
  <cp:lastModifiedBy>Weiye Song</cp:lastModifiedBy>
  <cp:revision>15</cp:revision>
  <dcterms:created xsi:type="dcterms:W3CDTF">2022-05-24T13:16:25Z</dcterms:created>
  <dcterms:modified xsi:type="dcterms:W3CDTF">2024-03-17T18:43:03Z</dcterms:modified>
</cp:coreProperties>
</file>